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6" r:id="rId36"/>
    <p:sldId id="295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</p:sldIdLst>
  <p:sldSz cx="12192000" cy="6858000"/>
  <p:notesSz cx="6797675" cy="9874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364" autoAdjust="0"/>
  </p:normalViewPr>
  <p:slideViewPr>
    <p:cSldViewPr snapToGrid="0">
      <p:cViewPr varScale="1">
        <p:scale>
          <a:sx n="61" d="100"/>
          <a:sy n="61" d="100"/>
        </p:scale>
        <p:origin x="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image" Target="../media/image13.jpeg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image" Target="../media/image14.jpeg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image" Target="../media/image15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sexe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Feuil1!$G$15</c:f>
              <c:strCache>
                <c:ptCount val="1"/>
                <c:pt idx="0">
                  <c:v>Effectif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81 %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27A-4815-AC3E-9EAA3769C28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19 %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27A-4815-AC3E-9EAA3769C28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100%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27A-4815-AC3E-9EAA3769C2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Feuil1!$F$16:$F$18</c:f>
              <c:strCache>
                <c:ptCount val="3"/>
                <c:pt idx="0">
                  <c:v>Masculin</c:v>
                </c:pt>
                <c:pt idx="1">
                  <c:v>Féminin</c:v>
                </c:pt>
                <c:pt idx="2">
                  <c:v>Total</c:v>
                </c:pt>
              </c:strCache>
            </c:strRef>
          </c:cat>
          <c:val>
            <c:numRef>
              <c:f>Feuil1!$G$16:$G$18</c:f>
              <c:numCache>
                <c:formatCode>General</c:formatCode>
                <c:ptCount val="3"/>
                <c:pt idx="0">
                  <c:v>81</c:v>
                </c:pt>
                <c:pt idx="1">
                  <c:v>19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7A-4815-AC3E-9EAA3769C28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1182464"/>
        <c:axId val="11194752"/>
      </c:barChart>
      <c:catAx>
        <c:axId val="1118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194752"/>
        <c:crosses val="autoZero"/>
        <c:auto val="1"/>
        <c:lblAlgn val="ctr"/>
        <c:lblOffset val="100"/>
        <c:noMultiLvlLbl val="0"/>
      </c:catAx>
      <c:valAx>
        <c:axId val="11194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182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blipFill>
      <a:blip xmlns:r="http://schemas.openxmlformats.org/officeDocument/2006/relationships" r:embed="rId3"/>
      <a:tile tx="0" ty="0" sx="100000" sy="100000" flip="none" algn="tl"/>
    </a:blipFill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Enfants encadrés, Réinserés et proportion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Feuil1!$E$8</c:f>
              <c:strCache>
                <c:ptCount val="1"/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Feuil1!$D$9:$D$16</c:f>
              <c:strCache>
                <c:ptCount val="8"/>
                <c:pt idx="0">
                  <c:v>CHILDREN VOICE</c:v>
                </c:pt>
                <c:pt idx="1">
                  <c:v>CAJED</c:v>
                </c:pt>
                <c:pt idx="2">
                  <c:v>DON BOSCO</c:v>
                </c:pt>
                <c:pt idx="3">
                  <c:v>INUKA </c:v>
                </c:pt>
                <c:pt idx="4">
                  <c:v>PAMI</c:v>
                </c:pt>
                <c:pt idx="5">
                  <c:v>UPADERI</c:v>
                </c:pt>
                <c:pt idx="6">
                  <c:v>MIDEPHEOPS</c:v>
                </c:pt>
                <c:pt idx="7">
                  <c:v>Total</c:v>
                </c:pt>
              </c:strCache>
            </c:strRef>
          </c:cat>
          <c:val>
            <c:numRef>
              <c:f>Feuil1!$E$9:$E$16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0-B515-4FD2-AAD1-FA6E44E15E48}"/>
            </c:ext>
          </c:extLst>
        </c:ser>
        <c:ser>
          <c:idx val="1"/>
          <c:order val="1"/>
          <c:tx>
            <c:strRef>
              <c:f>Feuil1!$F$8</c:f>
              <c:strCache>
                <c:ptCount val="1"/>
                <c:pt idx="0">
                  <c:v>130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Feuil1!$D$9:$D$16</c:f>
              <c:strCache>
                <c:ptCount val="8"/>
                <c:pt idx="0">
                  <c:v>CHILDREN VOICE</c:v>
                </c:pt>
                <c:pt idx="1">
                  <c:v>CAJED</c:v>
                </c:pt>
                <c:pt idx="2">
                  <c:v>DON BOSCO</c:v>
                </c:pt>
                <c:pt idx="3">
                  <c:v>INUKA </c:v>
                </c:pt>
                <c:pt idx="4">
                  <c:v>PAMI</c:v>
                </c:pt>
                <c:pt idx="5">
                  <c:v>UPADERI</c:v>
                </c:pt>
                <c:pt idx="6">
                  <c:v>MIDEPHEOPS</c:v>
                </c:pt>
                <c:pt idx="7">
                  <c:v>Total</c:v>
                </c:pt>
              </c:strCache>
            </c:strRef>
          </c:cat>
          <c:val>
            <c:numRef>
              <c:f>Feuil1!$F$9:$F$16</c:f>
              <c:numCache>
                <c:formatCode>General</c:formatCode>
                <c:ptCount val="8"/>
                <c:pt idx="0">
                  <c:v>1700</c:v>
                </c:pt>
                <c:pt idx="1">
                  <c:v>2206</c:v>
                </c:pt>
                <c:pt idx="2">
                  <c:v>2941</c:v>
                </c:pt>
                <c:pt idx="3">
                  <c:v>444</c:v>
                </c:pt>
                <c:pt idx="4">
                  <c:v>681</c:v>
                </c:pt>
                <c:pt idx="5">
                  <c:v>122</c:v>
                </c:pt>
                <c:pt idx="6">
                  <c:v>173</c:v>
                </c:pt>
                <c:pt idx="7">
                  <c:v>8397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15-4FD2-AAD1-FA6E44E15E48}"/>
            </c:ext>
          </c:extLst>
        </c:ser>
        <c:ser>
          <c:idx val="2"/>
          <c:order val="2"/>
          <c:tx>
            <c:strRef>
              <c:f>Feuil1!$G$8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Feuil1!$D$9:$D$16</c:f>
              <c:strCache>
                <c:ptCount val="8"/>
                <c:pt idx="0">
                  <c:v>CHILDREN VOICE</c:v>
                </c:pt>
                <c:pt idx="1">
                  <c:v>CAJED</c:v>
                </c:pt>
                <c:pt idx="2">
                  <c:v>DON BOSCO</c:v>
                </c:pt>
                <c:pt idx="3">
                  <c:v>INUKA </c:v>
                </c:pt>
                <c:pt idx="4">
                  <c:v>PAMI</c:v>
                </c:pt>
                <c:pt idx="5">
                  <c:v>UPADERI</c:v>
                </c:pt>
                <c:pt idx="6">
                  <c:v>MIDEPHEOPS</c:v>
                </c:pt>
                <c:pt idx="7">
                  <c:v>Total</c:v>
                </c:pt>
              </c:strCache>
            </c:strRef>
          </c:cat>
          <c:val>
            <c:numRef>
              <c:f>Feuil1!$G$9:$G$16</c:f>
              <c:numCache>
                <c:formatCode>General</c:formatCode>
                <c:ptCount val="8"/>
                <c:pt idx="0">
                  <c:v>200</c:v>
                </c:pt>
                <c:pt idx="1">
                  <c:v>1244</c:v>
                </c:pt>
                <c:pt idx="2">
                  <c:v>27</c:v>
                </c:pt>
                <c:pt idx="3">
                  <c:v>177</c:v>
                </c:pt>
                <c:pt idx="4">
                  <c:v>293</c:v>
                </c:pt>
                <c:pt idx="5">
                  <c:v>82</c:v>
                </c:pt>
                <c:pt idx="6">
                  <c:v>167</c:v>
                </c:pt>
                <c:pt idx="7">
                  <c:v>2190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15-4FD2-AAD1-FA6E44E15E48}"/>
            </c:ext>
          </c:extLst>
        </c:ser>
        <c:ser>
          <c:idx val="3"/>
          <c:order val="3"/>
          <c:tx>
            <c:strRef>
              <c:f>Feuil1!$H$8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Feuil1!$D$9:$D$16</c:f>
              <c:strCache>
                <c:ptCount val="8"/>
                <c:pt idx="0">
                  <c:v>CHILDREN VOICE</c:v>
                </c:pt>
                <c:pt idx="1">
                  <c:v>CAJED</c:v>
                </c:pt>
                <c:pt idx="2">
                  <c:v>DON BOSCO</c:v>
                </c:pt>
                <c:pt idx="3">
                  <c:v>INUKA </c:v>
                </c:pt>
                <c:pt idx="4">
                  <c:v>PAMI</c:v>
                </c:pt>
                <c:pt idx="5">
                  <c:v>UPADERI</c:v>
                </c:pt>
                <c:pt idx="6">
                  <c:v>MIDEPHEOPS</c:v>
                </c:pt>
                <c:pt idx="7">
                  <c:v>Total</c:v>
                </c:pt>
              </c:strCache>
            </c:strRef>
          </c:cat>
          <c:val>
            <c:numRef>
              <c:f>Feuil1!$H$9:$H$16</c:f>
              <c:numCache>
                <c:formatCode>0.0</c:formatCode>
                <c:ptCount val="8"/>
                <c:pt idx="0">
                  <c:v>9.1324200913241995</c:v>
                </c:pt>
                <c:pt idx="1">
                  <c:v>56.803652968036531</c:v>
                </c:pt>
                <c:pt idx="2">
                  <c:v>1.2328767123287672</c:v>
                </c:pt>
                <c:pt idx="3">
                  <c:v>8.0821917808219172</c:v>
                </c:pt>
                <c:pt idx="4">
                  <c:v>13.378995433789953</c:v>
                </c:pt>
                <c:pt idx="5">
                  <c:v>3.7442922374429219</c:v>
                </c:pt>
                <c:pt idx="6">
                  <c:v>7.6255707762557083</c:v>
                </c:pt>
                <c:pt idx="7">
                  <c:v>99.999999999999986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515-4FD2-AAD1-FA6E44E15E4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69617792"/>
        <c:axId val="269623680"/>
      </c:barChart>
      <c:catAx>
        <c:axId val="26961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9623680"/>
        <c:crosses val="autoZero"/>
        <c:auto val="1"/>
        <c:lblAlgn val="ctr"/>
        <c:lblOffset val="100"/>
        <c:noMultiLvlLbl val="0"/>
      </c:catAx>
      <c:valAx>
        <c:axId val="2696236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961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rgbClr val="03D4A8"/>
        </a:gs>
        <a:gs pos="25000">
          <a:srgbClr val="21D6E0"/>
        </a:gs>
        <a:gs pos="75000">
          <a:srgbClr val="0087E6"/>
        </a:gs>
        <a:gs pos="100000">
          <a:srgbClr val="005CBF"/>
        </a:gs>
      </a:gsLst>
      <a:lin ang="8100000" scaled="0"/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95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Nombre d'enfants par Organisation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5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Feuil1!$F$18</c:f>
              <c:strCache>
                <c:ptCount val="1"/>
                <c:pt idx="0">
                  <c:v>Effectif</c:v>
                </c:pt>
              </c:strCache>
            </c:strRef>
          </c:tx>
          <c:spPr>
            <a:pattFill prst="ltUpDiag">
              <a:fgClr>
                <a:schemeClr val="accent1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Feuil1!$E$19:$E$24</c:f>
              <c:strCache>
                <c:ptCount val="6"/>
                <c:pt idx="0">
                  <c:v>DON BOSCO/GAINJA</c:v>
                </c:pt>
                <c:pt idx="1">
                  <c:v>MIDEPHEOPS/CEAVU</c:v>
                </c:pt>
                <c:pt idx="2">
                  <c:v>INUKA</c:v>
                </c:pt>
                <c:pt idx="3">
                  <c:v>CHILDREN VOICE</c:v>
                </c:pt>
                <c:pt idx="4">
                  <c:v>AUTRES</c:v>
                </c:pt>
                <c:pt idx="5">
                  <c:v>TOTAL</c:v>
                </c:pt>
              </c:strCache>
            </c:strRef>
          </c:cat>
          <c:val>
            <c:numRef>
              <c:f>Feuil1!$F$19:$F$24</c:f>
              <c:numCache>
                <c:formatCode>General</c:formatCode>
                <c:ptCount val="6"/>
                <c:pt idx="0">
                  <c:v>65</c:v>
                </c:pt>
                <c:pt idx="1">
                  <c:v>25</c:v>
                </c:pt>
                <c:pt idx="2">
                  <c:v>4</c:v>
                </c:pt>
                <c:pt idx="3">
                  <c:v>1</c:v>
                </c:pt>
                <c:pt idx="4">
                  <c:v>5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E-4D7F-80FF-A6278B4244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20"/>
        <c:axId val="10277632"/>
        <c:axId val="11542528"/>
      </c:barChart>
      <c:catAx>
        <c:axId val="10277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542528"/>
        <c:crosses val="autoZero"/>
        <c:auto val="1"/>
        <c:lblAlgn val="ctr"/>
        <c:lblOffset val="100"/>
        <c:noMultiLvlLbl val="0"/>
      </c:catAx>
      <c:valAx>
        <c:axId val="11542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277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Occupation actuelle des enfants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83%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B50-4805-AFBE-7986AB0114A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17 %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B50-4805-AFBE-7986AB0114AB}"/>
                </c:ext>
              </c:extLst>
            </c:dLbl>
            <c:dLbl>
              <c:idx val="2"/>
              <c:layout>
                <c:manualLayout>
                  <c:x val="1.9444444444444445E-2"/>
                  <c:y val="-8.586877594055877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B50-4805-AFBE-7986AB0114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Feuil1!$A$18:$A$20</c:f>
              <c:strCache>
                <c:ptCount val="3"/>
                <c:pt idx="0">
                  <c:v>sans occupation</c:v>
                </c:pt>
                <c:pt idx="1">
                  <c:v>Colporteur</c:v>
                </c:pt>
                <c:pt idx="2">
                  <c:v>Total</c:v>
                </c:pt>
              </c:strCache>
            </c:strRef>
          </c:cat>
          <c:val>
            <c:numRef>
              <c:f>Feuil1!$B$18:$B$20</c:f>
              <c:numCache>
                <c:formatCode>###0</c:formatCode>
                <c:ptCount val="3"/>
                <c:pt idx="0">
                  <c:v>83</c:v>
                </c:pt>
                <c:pt idx="1">
                  <c:v>17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50-4805-AFBE-7986AB0114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0"/>
        <c:gapDepth val="0"/>
        <c:shape val="box"/>
        <c:axId val="128223104"/>
        <c:axId val="128230144"/>
        <c:axId val="0"/>
      </c:bar3DChart>
      <c:catAx>
        <c:axId val="12822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8230144"/>
        <c:crosses val="autoZero"/>
        <c:auto val="1"/>
        <c:lblAlgn val="ctr"/>
        <c:lblOffset val="100"/>
        <c:noMultiLvlLbl val="0"/>
      </c:catAx>
      <c:valAx>
        <c:axId val="128230144"/>
        <c:scaling>
          <c:orientation val="minMax"/>
        </c:scaling>
        <c:delete val="0"/>
        <c:axPos val="l"/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8223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blipFill>
      <a:blip xmlns:r="http://schemas.openxmlformats.org/officeDocument/2006/relationships" r:embed="rId3"/>
      <a:tile tx="0" ty="0" sx="100000" sy="100000" flip="none" algn="tl"/>
    </a:blipFill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8508089093030037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5096-45EB-A7F2-46F020DFD1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5096-45EB-A7F2-46F020DFD1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5096-45EB-A7F2-46F020DFD1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5096-45EB-A7F2-46F020DFD1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5096-45EB-A7F2-46F020DFD1BD}"/>
              </c:ext>
            </c:extLst>
          </c:dPt>
          <c:dLbls>
            <c:dLbl>
              <c:idx val="1"/>
              <c:layout>
                <c:manualLayout>
                  <c:x val="-3.004561295612956E-2"/>
                  <c:y val="-4.549506032692028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96-45EB-A7F2-46F020DFD1BD}"/>
                </c:ext>
              </c:extLst>
            </c:dLbl>
            <c:dLbl>
              <c:idx val="3"/>
              <c:layout>
                <c:manualLayout>
                  <c:x val="0.10187432037363851"/>
                  <c:y val="-0.3070101244663572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96-45EB-A7F2-46F020DFD1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Feuil1!$B$18:$B$22</c:f>
              <c:strCache>
                <c:ptCount val="5"/>
                <c:pt idx="0">
                  <c:v>Vétements et chaussures</c:v>
                </c:pt>
                <c:pt idx="1">
                  <c:v>Cahier et habits </c:v>
                </c:pt>
                <c:pt idx="2">
                  <c:v>Kits scolaires seulement </c:v>
                </c:pt>
                <c:pt idx="3">
                  <c:v>Autres kits (cadeaux,…)</c:v>
                </c:pt>
                <c:pt idx="4">
                  <c:v>N'ont pas reçu le kit</c:v>
                </c:pt>
              </c:strCache>
            </c:strRef>
          </c:cat>
          <c:val>
            <c:numRef>
              <c:f>Feuil1!$C$18:$C$22</c:f>
              <c:numCache>
                <c:formatCode>0%</c:formatCode>
                <c:ptCount val="5"/>
                <c:pt idx="0">
                  <c:v>0.46</c:v>
                </c:pt>
                <c:pt idx="1">
                  <c:v>0.02</c:v>
                </c:pt>
                <c:pt idx="2">
                  <c:v>0.03</c:v>
                </c:pt>
                <c:pt idx="3">
                  <c:v>0.05</c:v>
                </c:pt>
                <c:pt idx="4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096-45EB-A7F2-46F020DFD1BD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3"/>
      <a:tile tx="0" ty="0" sx="100000" sy="100000" flip="none" algn="tl"/>
    </a:blip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Feuil1!$E$7:$E$9</c:f>
              <c:strCache>
                <c:ptCount val="3"/>
                <c:pt idx="0">
                  <c:v>Oui</c:v>
                </c:pt>
                <c:pt idx="1">
                  <c:v>Non</c:v>
                </c:pt>
                <c:pt idx="2">
                  <c:v>Total</c:v>
                </c:pt>
              </c:strCache>
            </c:strRef>
          </c:cat>
          <c:val>
            <c:numRef>
              <c:f>Feuil1!$F$7:$F$9</c:f>
              <c:numCache>
                <c:formatCode>General</c:formatCode>
                <c:ptCount val="3"/>
                <c:pt idx="0">
                  <c:v>13</c:v>
                </c:pt>
                <c:pt idx="1">
                  <c:v>22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4E-4D36-BAB7-34D65C5116A8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37,1%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84E-4D36-BAB7-34D65C5116A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62,9 %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84E-4D36-BAB7-34D65C5116A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84E-4D36-BAB7-34D65C5116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Feuil1!$E$7:$E$9</c:f>
              <c:strCache>
                <c:ptCount val="3"/>
                <c:pt idx="0">
                  <c:v>Oui</c:v>
                </c:pt>
                <c:pt idx="1">
                  <c:v>Non</c:v>
                </c:pt>
                <c:pt idx="2">
                  <c:v>Total</c:v>
                </c:pt>
              </c:strCache>
            </c:strRef>
          </c:cat>
          <c:val>
            <c:numRef>
              <c:f>Feuil1!$G$7:$G$9</c:f>
              <c:numCache>
                <c:formatCode>General</c:formatCode>
                <c:ptCount val="3"/>
                <c:pt idx="0">
                  <c:v>37.1</c:v>
                </c:pt>
                <c:pt idx="1">
                  <c:v>62.9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4E-4D36-BAB7-34D65C5116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229847424"/>
        <c:axId val="229848960"/>
      </c:barChart>
      <c:catAx>
        <c:axId val="229847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9848960"/>
        <c:crosses val="autoZero"/>
        <c:auto val="1"/>
        <c:lblAlgn val="ctr"/>
        <c:lblOffset val="100"/>
        <c:noMultiLvlLbl val="0"/>
      </c:catAx>
      <c:valAx>
        <c:axId val="22984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984742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800">
                <a:latin typeface="Arial Narrow" panose="020B0606020202030204" pitchFamily="34" charset="0"/>
              </a:rPr>
              <a:t>Changement</a:t>
            </a:r>
            <a:r>
              <a:rPr lang="fr-FR" sz="800" baseline="0">
                <a:latin typeface="Arial Narrow" panose="020B0606020202030204" pitchFamily="34" charset="0"/>
              </a:rPr>
              <a:t>s observsés chez les enfants après réintégration familiale </a:t>
            </a:r>
            <a:endParaRPr lang="fr-FR" sz="800">
              <a:latin typeface="Arial Narrow" panose="020B0606020202030204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Feuil1!$E$7:$E$12</c:f>
              <c:strCache>
                <c:ptCount val="6"/>
                <c:pt idx="0">
                  <c:v>Aucun changement</c:v>
                </c:pt>
                <c:pt idx="1">
                  <c:v>Propre et bonne santé</c:v>
                </c:pt>
                <c:pt idx="2">
                  <c:v>Polie, discipliné</c:v>
                </c:pt>
                <c:pt idx="3">
                  <c:v>Amour des études</c:v>
                </c:pt>
                <c:pt idx="4">
                  <c:v>Ne voler plus</c:v>
                </c:pt>
                <c:pt idx="5">
                  <c:v>Total</c:v>
                </c:pt>
              </c:strCache>
            </c:strRef>
          </c:cat>
          <c:val>
            <c:numRef>
              <c:f>Feuil1!$F$7:$F$12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A320-408F-BBCC-F0DA116F11B7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Feuil1!$E$7:$E$12</c:f>
              <c:strCache>
                <c:ptCount val="6"/>
                <c:pt idx="0">
                  <c:v>Aucun changement</c:v>
                </c:pt>
                <c:pt idx="1">
                  <c:v>Propre et bonne santé</c:v>
                </c:pt>
                <c:pt idx="2">
                  <c:v>Polie, discipliné</c:v>
                </c:pt>
                <c:pt idx="3">
                  <c:v>Amour des études</c:v>
                </c:pt>
                <c:pt idx="4">
                  <c:v>Ne voler plus</c:v>
                </c:pt>
                <c:pt idx="5">
                  <c:v>Total</c:v>
                </c:pt>
              </c:strCache>
            </c:strRef>
          </c:cat>
          <c:val>
            <c:numRef>
              <c:f>Feuil1!$G$7:$G$12</c:f>
              <c:numCache>
                <c:formatCode>General</c:formatCode>
                <c:ptCount val="6"/>
                <c:pt idx="0">
                  <c:v>8</c:v>
                </c:pt>
                <c:pt idx="1">
                  <c:v>10</c:v>
                </c:pt>
                <c:pt idx="2">
                  <c:v>2</c:v>
                </c:pt>
                <c:pt idx="3">
                  <c:v>10</c:v>
                </c:pt>
                <c:pt idx="4">
                  <c:v>5</c:v>
                </c:pt>
                <c:pt idx="5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20-408F-BBCC-F0DA116F11B7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22,9%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4BB-49DF-9BFD-0511881026D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28,6%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4BB-49DF-9BFD-0511881026D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4BB-49DF-9BFD-0511881026D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28,6%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4BB-49DF-9BFD-0511881026D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14,3%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4BB-49DF-9BFD-0511881026D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100,0%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4BB-49DF-9BFD-0511881026D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Feuil1!$E$7:$E$12</c:f>
              <c:strCache>
                <c:ptCount val="6"/>
                <c:pt idx="0">
                  <c:v>Aucun changement</c:v>
                </c:pt>
                <c:pt idx="1">
                  <c:v>Propre et bonne santé</c:v>
                </c:pt>
                <c:pt idx="2">
                  <c:v>Polie, discipliné</c:v>
                </c:pt>
                <c:pt idx="3">
                  <c:v>Amour des études</c:v>
                </c:pt>
                <c:pt idx="4">
                  <c:v>Ne voler plus</c:v>
                </c:pt>
                <c:pt idx="5">
                  <c:v>Total</c:v>
                </c:pt>
              </c:strCache>
            </c:strRef>
          </c:cat>
          <c:val>
            <c:numRef>
              <c:f>Feuil1!$H$7:$H$12</c:f>
              <c:numCache>
                <c:formatCode>0.0</c:formatCode>
                <c:ptCount val="6"/>
                <c:pt idx="0">
                  <c:v>22.857142857142858</c:v>
                </c:pt>
                <c:pt idx="1">
                  <c:v>28.571428571428569</c:v>
                </c:pt>
                <c:pt idx="2">
                  <c:v>5.7142857142857144</c:v>
                </c:pt>
                <c:pt idx="3">
                  <c:v>28.571428571428569</c:v>
                </c:pt>
                <c:pt idx="4">
                  <c:v>14.285714285714285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320-408F-BBCC-F0DA116F11B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9979264"/>
        <c:axId val="229980800"/>
        <c:axId val="128907904"/>
      </c:bar3DChart>
      <c:catAx>
        <c:axId val="22997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9980800"/>
        <c:crosses val="autoZero"/>
        <c:auto val="1"/>
        <c:lblAlgn val="ctr"/>
        <c:lblOffset val="100"/>
        <c:noMultiLvlLbl val="0"/>
      </c:catAx>
      <c:valAx>
        <c:axId val="2299808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9979264"/>
        <c:crosses val="autoZero"/>
        <c:crossBetween val="between"/>
      </c:valAx>
      <c:serAx>
        <c:axId val="128907904"/>
        <c:scaling>
          <c:orientation val="minMax"/>
        </c:scaling>
        <c:delete val="1"/>
        <c:axPos val="b"/>
        <c:majorTickMark val="none"/>
        <c:minorTickMark val="none"/>
        <c:tickLblPos val="nextTo"/>
        <c:crossAx val="229980800"/>
        <c:crosses val="autoZero"/>
      </c:serAx>
      <c:spPr>
        <a:noFill/>
        <a:ln>
          <a:noFill/>
        </a:ln>
        <a:effectLst/>
      </c:spPr>
    </c:plotArea>
    <c:legend>
      <c:legendPos val="t"/>
      <c:overlay val="0"/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CDA0-455C-93DA-7FBB5520095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CDA0-455C-93DA-7FBB552009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r-F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Feuil1!$F$13:$F$14</c:f>
              <c:strCache>
                <c:ptCount val="2"/>
                <c:pt idx="0">
                  <c:v>Oui</c:v>
                </c:pt>
                <c:pt idx="1">
                  <c:v>Non</c:v>
                </c:pt>
              </c:strCache>
            </c:strRef>
          </c:cat>
          <c:val>
            <c:numRef>
              <c:f>Feuil1!$G$13:$G$14</c:f>
              <c:numCache>
                <c:formatCode>General</c:formatCode>
                <c:ptCount val="2"/>
                <c:pt idx="0">
                  <c:v>31.4</c:v>
                </c:pt>
                <c:pt idx="1">
                  <c:v>68.599999999999994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A0-455C-93DA-7FBB5520095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  <c:txPr>
        <a:bodyPr rot="0" vert="horz"/>
        <a:lstStyle/>
        <a:p>
          <a:pPr>
            <a:defRPr/>
          </a:pPr>
          <a:endParaRPr lang="fr-FR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Feuil1!$F$8:$F$12</c:f>
              <c:strCache>
                <c:ptCount val="5"/>
                <c:pt idx="0">
                  <c:v>Un repas </c:v>
                </c:pt>
                <c:pt idx="1">
                  <c:v>Deux repas</c:v>
                </c:pt>
                <c:pt idx="2">
                  <c:v>Trois repas</c:v>
                </c:pt>
                <c:pt idx="3">
                  <c:v>Repas occasionnel</c:v>
                </c:pt>
                <c:pt idx="4">
                  <c:v>Total</c:v>
                </c:pt>
              </c:strCache>
            </c:strRef>
          </c:cat>
          <c:val>
            <c:numRef>
              <c:f>Feuil1!$G$8:$G$12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55CC-4AA8-80D6-461B4B9B44DA}"/>
            </c:ext>
          </c:extLst>
        </c:ser>
        <c:ser>
          <c:idx val="1"/>
          <c:order val="1"/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48,6%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5CC-4AA8-80D6-461B4B9B44D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17,1%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5CC-4AA8-80D6-461B4B9B44D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5CC-4AA8-80D6-461B4B9B44D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31,9%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5CC-4AA8-80D6-461B4B9B44D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4981BDF-C489-45D4-B92F-ACC12A6C695E}" type="VALUE">
                      <a:rPr lang="en-US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5CC-4AA8-80D6-461B4B9B44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Feuil1!$F$8:$F$12</c:f>
              <c:strCache>
                <c:ptCount val="5"/>
                <c:pt idx="0">
                  <c:v>Un repas </c:v>
                </c:pt>
                <c:pt idx="1">
                  <c:v>Deux repas</c:v>
                </c:pt>
                <c:pt idx="2">
                  <c:v>Trois repas</c:v>
                </c:pt>
                <c:pt idx="3">
                  <c:v>Repas occasionnel</c:v>
                </c:pt>
                <c:pt idx="4">
                  <c:v>Total</c:v>
                </c:pt>
              </c:strCache>
            </c:strRef>
          </c:cat>
          <c:val>
            <c:numRef>
              <c:f>Feuil1!$H$8:$H$12</c:f>
              <c:numCache>
                <c:formatCode>General</c:formatCode>
                <c:ptCount val="5"/>
                <c:pt idx="0">
                  <c:v>48.6</c:v>
                </c:pt>
                <c:pt idx="1">
                  <c:v>17.100000000000001</c:v>
                </c:pt>
                <c:pt idx="2">
                  <c:v>2.4</c:v>
                </c:pt>
                <c:pt idx="3">
                  <c:v>31.9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5CC-4AA8-80D6-461B4B9B44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8455424"/>
        <c:axId val="128456960"/>
        <c:axId val="0"/>
      </c:bar3DChart>
      <c:catAx>
        <c:axId val="12845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8456960"/>
        <c:crosses val="autoZero"/>
        <c:auto val="1"/>
        <c:lblAlgn val="ctr"/>
        <c:lblOffset val="100"/>
        <c:noMultiLvlLbl val="0"/>
      </c:catAx>
      <c:valAx>
        <c:axId val="128456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8455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  <a:r>
              <a:rPr lang="en-US" sz="1100" baseline="0">
                <a:latin typeface="Arial" panose="020B0604020202020204" pitchFamily="34" charset="0"/>
                <a:cs typeface="Arial" panose="020B0604020202020204" pitchFamily="34" charset="0"/>
              </a:rPr>
              <a:t> d'acceuil de l'enfant</a:t>
            </a:r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Feuil1!$E$17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Feuil1!$D$18:$D$22</c:f>
              <c:strCache>
                <c:ptCount val="5"/>
                <c:pt idx="0">
                  <c:v>S'il y a stabilité sociale dans la maison</c:v>
                </c:pt>
                <c:pt idx="1">
                  <c:v>S'il y a stabilité économique dans la maison</c:v>
                </c:pt>
                <c:pt idx="2">
                  <c:v>Si l'enfant change son comportement</c:v>
                </c:pt>
                <c:pt idx="3">
                  <c:v>N'est pas prêt à acceuillir l'enfant</c:v>
                </c:pt>
                <c:pt idx="4">
                  <c:v>Total </c:v>
                </c:pt>
              </c:strCache>
            </c:strRef>
          </c:cat>
          <c:val>
            <c:numRef>
              <c:f>Feuil1!$E$18:$E$22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1973-4AF5-BF1F-5A852507D4DD}"/>
            </c:ext>
          </c:extLst>
        </c:ser>
        <c:ser>
          <c:idx val="1"/>
          <c:order val="1"/>
          <c:tx>
            <c:strRef>
              <c:f>Feuil1!$F$17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Feuil1!$D$18:$D$22</c:f>
              <c:strCache>
                <c:ptCount val="5"/>
                <c:pt idx="0">
                  <c:v>S'il y a stabilité sociale dans la maison</c:v>
                </c:pt>
                <c:pt idx="1">
                  <c:v>S'il y a stabilité économique dans la maison</c:v>
                </c:pt>
                <c:pt idx="2">
                  <c:v>Si l'enfant change son comportement</c:v>
                </c:pt>
                <c:pt idx="3">
                  <c:v>N'est pas prêt à acceuillir l'enfant</c:v>
                </c:pt>
                <c:pt idx="4">
                  <c:v>Total </c:v>
                </c:pt>
              </c:strCache>
            </c:strRef>
          </c:cat>
          <c:val>
            <c:numRef>
              <c:f>Feuil1!$F$18:$F$22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1973-4AF5-BF1F-5A852507D4DD}"/>
            </c:ext>
          </c:extLst>
        </c:ser>
        <c:ser>
          <c:idx val="2"/>
          <c:order val="2"/>
          <c:tx>
            <c:strRef>
              <c:f>Feuil1!$G$17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Feuil1!$D$18:$D$22</c:f>
              <c:strCache>
                <c:ptCount val="5"/>
                <c:pt idx="0">
                  <c:v>S'il y a stabilité sociale dans la maison</c:v>
                </c:pt>
                <c:pt idx="1">
                  <c:v>S'il y a stabilité économique dans la maison</c:v>
                </c:pt>
                <c:pt idx="2">
                  <c:v>Si l'enfant change son comportement</c:v>
                </c:pt>
                <c:pt idx="3">
                  <c:v>N'est pas prêt à acceuillir l'enfant</c:v>
                </c:pt>
                <c:pt idx="4">
                  <c:v>Total </c:v>
                </c:pt>
              </c:strCache>
            </c:strRef>
          </c:cat>
          <c:val>
            <c:numRef>
              <c:f>Feuil1!$G$18:$G$22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1973-4AF5-BF1F-5A852507D4DD}"/>
            </c:ext>
          </c:extLst>
        </c:ser>
        <c:ser>
          <c:idx val="3"/>
          <c:order val="3"/>
          <c:tx>
            <c:strRef>
              <c:f>Feuil1!$H$17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AD2-42BC-B7EA-5879CB440E0F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2E2E316-07E3-44E3-AA7E-D7B3A5E451B2}" type="VALUE">
                      <a:rPr lang="en-US"/>
                      <a:pPr>
                        <a:defRPr sz="900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973-4AF5-BF1F-5A852507D4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Feuil1!$D$18:$D$22</c:f>
              <c:strCache>
                <c:ptCount val="5"/>
                <c:pt idx="0">
                  <c:v>S'il y a stabilité sociale dans la maison</c:v>
                </c:pt>
                <c:pt idx="1">
                  <c:v>S'il y a stabilité économique dans la maison</c:v>
                </c:pt>
                <c:pt idx="2">
                  <c:v>Si l'enfant change son comportement</c:v>
                </c:pt>
                <c:pt idx="3">
                  <c:v>N'est pas prêt à acceuillir l'enfant</c:v>
                </c:pt>
                <c:pt idx="4">
                  <c:v>Total </c:v>
                </c:pt>
              </c:strCache>
            </c:strRef>
          </c:cat>
          <c:val>
            <c:numRef>
              <c:f>Feuil1!$H$18:$H$22</c:f>
              <c:numCache>
                <c:formatCode>General</c:formatCode>
                <c:ptCount val="5"/>
                <c:pt idx="0">
                  <c:v>11.4</c:v>
                </c:pt>
                <c:pt idx="1">
                  <c:v>37.1</c:v>
                </c:pt>
                <c:pt idx="2">
                  <c:v>40.1</c:v>
                </c:pt>
                <c:pt idx="3">
                  <c:v>11.4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973-4AF5-BF1F-5A852507D4D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47"/>
        <c:axId val="128562304"/>
        <c:axId val="128563840"/>
      </c:barChart>
      <c:catAx>
        <c:axId val="128562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128563840"/>
        <c:crosses val="autoZero"/>
        <c:auto val="1"/>
        <c:lblAlgn val="ctr"/>
        <c:lblOffset val="100"/>
        <c:noMultiLvlLbl val="0"/>
      </c:catAx>
      <c:valAx>
        <c:axId val="128563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856230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4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1T12:55:28.734" idx="1">
    <p:pos x="2853" y="3155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B1AB91-A551-4F28-A380-6D925AF2F0AB}" type="doc">
      <dgm:prSet loTypeId="urn:microsoft.com/office/officeart/2005/8/layout/vList4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D4FBE30-547C-4199-B4B7-0E629A22EDE5}">
      <dgm:prSet/>
      <dgm:spPr/>
      <dgm:t>
        <a:bodyPr/>
        <a:lstStyle/>
        <a:p>
          <a:pPr rtl="0"/>
          <a:r>
            <a:rPr lang="fr-FR" b="1"/>
            <a:t>Période que l’enfant a déjà fait dans la rue</a:t>
          </a:r>
          <a:endParaRPr lang="fr-FR" dirty="0"/>
        </a:p>
      </dgm:t>
    </dgm:pt>
    <dgm:pt modelId="{3F9DE49A-C730-4FCC-B356-E3D3695969A9}" type="parTrans" cxnId="{1778D6F0-2E25-416B-904F-7F1E8A8D47D4}">
      <dgm:prSet/>
      <dgm:spPr/>
      <dgm:t>
        <a:bodyPr/>
        <a:lstStyle/>
        <a:p>
          <a:endParaRPr lang="fr-FR"/>
        </a:p>
      </dgm:t>
    </dgm:pt>
    <dgm:pt modelId="{4CA2C998-5DDA-42ED-B74B-111430481AA7}" type="sibTrans" cxnId="{1778D6F0-2E25-416B-904F-7F1E8A8D47D4}">
      <dgm:prSet/>
      <dgm:spPr/>
      <dgm:t>
        <a:bodyPr/>
        <a:lstStyle/>
        <a:p>
          <a:endParaRPr lang="fr-FR"/>
        </a:p>
      </dgm:t>
    </dgm:pt>
    <dgm:pt modelId="{F583E01B-D04E-4D89-8283-F22FCA2449D5}">
      <dgm:prSet/>
      <dgm:spPr/>
      <dgm:t>
        <a:bodyPr/>
        <a:lstStyle/>
        <a:p>
          <a:pPr rtl="0"/>
          <a:r>
            <a:rPr lang="fr-FR" dirty="0"/>
            <a:t>Moins de 6 mois: 28%</a:t>
          </a:r>
        </a:p>
      </dgm:t>
    </dgm:pt>
    <dgm:pt modelId="{DBABF172-BFB5-4785-BD14-487D17BADA07}" type="parTrans" cxnId="{B464E172-A4E8-4294-944B-F87B83A34FEF}">
      <dgm:prSet/>
      <dgm:spPr/>
      <dgm:t>
        <a:bodyPr/>
        <a:lstStyle/>
        <a:p>
          <a:endParaRPr lang="fr-FR"/>
        </a:p>
      </dgm:t>
    </dgm:pt>
    <dgm:pt modelId="{F8C6D0A3-F0FF-47B8-A29B-A328707EBC16}" type="sibTrans" cxnId="{B464E172-A4E8-4294-944B-F87B83A34FEF}">
      <dgm:prSet/>
      <dgm:spPr/>
      <dgm:t>
        <a:bodyPr/>
        <a:lstStyle/>
        <a:p>
          <a:endParaRPr lang="fr-FR"/>
        </a:p>
      </dgm:t>
    </dgm:pt>
    <dgm:pt modelId="{31A93A3A-5474-469C-AC42-4F40F082A776}">
      <dgm:prSet/>
      <dgm:spPr/>
      <dgm:t>
        <a:bodyPr/>
        <a:lstStyle/>
        <a:p>
          <a:pPr rtl="0"/>
          <a:r>
            <a:rPr lang="fr-FR" dirty="0"/>
            <a:t>Entre 7 à 2 ans: 45 %</a:t>
          </a:r>
        </a:p>
      </dgm:t>
    </dgm:pt>
    <dgm:pt modelId="{DC31BF1E-DF0F-479D-893E-C1BD26429F61}" type="parTrans" cxnId="{EDE28F16-6A65-408A-AF8D-7007BFC26E47}">
      <dgm:prSet/>
      <dgm:spPr/>
      <dgm:t>
        <a:bodyPr/>
        <a:lstStyle/>
        <a:p>
          <a:endParaRPr lang="fr-FR"/>
        </a:p>
      </dgm:t>
    </dgm:pt>
    <dgm:pt modelId="{8CA8F0BE-7009-4F40-8E49-39358F66AB38}" type="sibTrans" cxnId="{EDE28F16-6A65-408A-AF8D-7007BFC26E47}">
      <dgm:prSet/>
      <dgm:spPr/>
      <dgm:t>
        <a:bodyPr/>
        <a:lstStyle/>
        <a:p>
          <a:endParaRPr lang="fr-FR"/>
        </a:p>
      </dgm:t>
    </dgm:pt>
    <dgm:pt modelId="{1434C1DE-A69C-49D8-AECC-C54F29488D31}">
      <dgm:prSet/>
      <dgm:spPr/>
      <dgm:t>
        <a:bodyPr/>
        <a:lstStyle/>
        <a:p>
          <a:pPr rtl="0"/>
          <a:r>
            <a:rPr lang="fr-FR"/>
            <a:t>Entre 3 à 5 ans: 20%</a:t>
          </a:r>
        </a:p>
      </dgm:t>
    </dgm:pt>
    <dgm:pt modelId="{0ECF4E87-8A73-4F15-8136-3D8647C92623}" type="parTrans" cxnId="{6C059944-E3B2-4197-8ED8-8C690334A1FB}">
      <dgm:prSet/>
      <dgm:spPr/>
      <dgm:t>
        <a:bodyPr/>
        <a:lstStyle/>
        <a:p>
          <a:endParaRPr lang="fr-FR"/>
        </a:p>
      </dgm:t>
    </dgm:pt>
    <dgm:pt modelId="{25B16107-FBDE-446D-B43D-6130791BF7F0}" type="sibTrans" cxnId="{6C059944-E3B2-4197-8ED8-8C690334A1FB}">
      <dgm:prSet/>
      <dgm:spPr/>
      <dgm:t>
        <a:bodyPr/>
        <a:lstStyle/>
        <a:p>
          <a:endParaRPr lang="fr-FR"/>
        </a:p>
      </dgm:t>
    </dgm:pt>
    <dgm:pt modelId="{ACD7C862-4209-48C1-9ED2-1AFDF0F89258}">
      <dgm:prSet/>
      <dgm:spPr/>
      <dgm:t>
        <a:bodyPr/>
        <a:lstStyle/>
        <a:p>
          <a:pPr rtl="0"/>
          <a:r>
            <a:rPr lang="fr-FR" dirty="0"/>
            <a:t>6 ans et plus: 7%</a:t>
          </a:r>
        </a:p>
      </dgm:t>
    </dgm:pt>
    <dgm:pt modelId="{17642C1D-2031-446D-B53D-24C9AD14B901}" type="parTrans" cxnId="{8D36FB50-58B0-408A-A0D8-D39F07AB050A}">
      <dgm:prSet/>
      <dgm:spPr/>
      <dgm:t>
        <a:bodyPr/>
        <a:lstStyle/>
        <a:p>
          <a:endParaRPr lang="fr-FR"/>
        </a:p>
      </dgm:t>
    </dgm:pt>
    <dgm:pt modelId="{0E52DDBD-B65F-41F3-AD5E-0BB20CCA3FA3}" type="sibTrans" cxnId="{8D36FB50-58B0-408A-A0D8-D39F07AB050A}">
      <dgm:prSet/>
      <dgm:spPr/>
      <dgm:t>
        <a:bodyPr/>
        <a:lstStyle/>
        <a:p>
          <a:endParaRPr lang="fr-FR"/>
        </a:p>
      </dgm:t>
    </dgm:pt>
    <dgm:pt modelId="{E5090CC8-33B2-4538-B6FE-489A0612BC80}">
      <dgm:prSet/>
      <dgm:spPr/>
      <dgm:t>
        <a:bodyPr/>
        <a:lstStyle/>
        <a:p>
          <a:pPr rtl="0"/>
          <a:r>
            <a:rPr lang="fr-FR" b="1"/>
            <a:t>Période que l’enfant a  fait dans le centre</a:t>
          </a:r>
          <a:endParaRPr lang="fr-FR" dirty="0"/>
        </a:p>
      </dgm:t>
    </dgm:pt>
    <dgm:pt modelId="{5BEA4249-CBF7-43F3-AE24-D19EE6964249}" type="parTrans" cxnId="{CBE7E80F-511D-404A-8D87-8D64DE46CB03}">
      <dgm:prSet/>
      <dgm:spPr/>
      <dgm:t>
        <a:bodyPr/>
        <a:lstStyle/>
        <a:p>
          <a:endParaRPr lang="fr-FR"/>
        </a:p>
      </dgm:t>
    </dgm:pt>
    <dgm:pt modelId="{2D21B117-A348-4FF6-914A-7A00214AE137}" type="sibTrans" cxnId="{CBE7E80F-511D-404A-8D87-8D64DE46CB03}">
      <dgm:prSet/>
      <dgm:spPr/>
      <dgm:t>
        <a:bodyPr/>
        <a:lstStyle/>
        <a:p>
          <a:endParaRPr lang="fr-FR"/>
        </a:p>
      </dgm:t>
    </dgm:pt>
    <dgm:pt modelId="{5EB4CEBC-9134-4ED4-887F-FBB5E0DD7E4A}">
      <dgm:prSet/>
      <dgm:spPr/>
      <dgm:t>
        <a:bodyPr/>
        <a:lstStyle/>
        <a:p>
          <a:pPr rtl="0"/>
          <a:r>
            <a:rPr lang="fr-FR" dirty="0"/>
            <a:t>Moins d’une année: 44%</a:t>
          </a:r>
        </a:p>
      </dgm:t>
    </dgm:pt>
    <dgm:pt modelId="{F5792588-4EB9-481F-B40C-5D9FDDD9D69B}" type="parTrans" cxnId="{D7C5639E-5CFE-40BA-B25D-D08B5083B32E}">
      <dgm:prSet/>
      <dgm:spPr/>
      <dgm:t>
        <a:bodyPr/>
        <a:lstStyle/>
        <a:p>
          <a:endParaRPr lang="fr-FR"/>
        </a:p>
      </dgm:t>
    </dgm:pt>
    <dgm:pt modelId="{3BD72CD4-92E5-4FA2-80C5-1FD4B3042D78}" type="sibTrans" cxnId="{D7C5639E-5CFE-40BA-B25D-D08B5083B32E}">
      <dgm:prSet/>
      <dgm:spPr/>
      <dgm:t>
        <a:bodyPr/>
        <a:lstStyle/>
        <a:p>
          <a:endParaRPr lang="fr-FR"/>
        </a:p>
      </dgm:t>
    </dgm:pt>
    <dgm:pt modelId="{8388F2E4-8DD0-40B2-99CA-E1B97FD1B8CA}">
      <dgm:prSet/>
      <dgm:spPr/>
      <dgm:t>
        <a:bodyPr/>
        <a:lstStyle/>
        <a:p>
          <a:pPr rtl="0"/>
          <a:r>
            <a:rPr lang="fr-FR"/>
            <a:t>1 à 3 ans: 48%</a:t>
          </a:r>
        </a:p>
      </dgm:t>
    </dgm:pt>
    <dgm:pt modelId="{E846E116-799D-4863-B5A8-E2FB53955344}" type="parTrans" cxnId="{D27817D6-CAB0-4FDE-9A92-0AF85727A78F}">
      <dgm:prSet/>
      <dgm:spPr/>
      <dgm:t>
        <a:bodyPr/>
        <a:lstStyle/>
        <a:p>
          <a:endParaRPr lang="fr-FR"/>
        </a:p>
      </dgm:t>
    </dgm:pt>
    <dgm:pt modelId="{0E0AD202-B516-458C-86F7-013F6CD9C655}" type="sibTrans" cxnId="{D27817D6-CAB0-4FDE-9A92-0AF85727A78F}">
      <dgm:prSet/>
      <dgm:spPr/>
      <dgm:t>
        <a:bodyPr/>
        <a:lstStyle/>
        <a:p>
          <a:endParaRPr lang="fr-FR"/>
        </a:p>
      </dgm:t>
    </dgm:pt>
    <dgm:pt modelId="{EA95AB8D-7909-4116-A9F2-032AAB5300A1}">
      <dgm:prSet/>
      <dgm:spPr/>
      <dgm:t>
        <a:bodyPr/>
        <a:lstStyle/>
        <a:p>
          <a:pPr rtl="0"/>
          <a:r>
            <a:rPr lang="fr-FR" dirty="0"/>
            <a:t>Plus de 3 ans: 8%</a:t>
          </a:r>
        </a:p>
      </dgm:t>
    </dgm:pt>
    <dgm:pt modelId="{9B9E5741-99E8-4F8B-854E-0C6E355FD001}" type="parTrans" cxnId="{72182C78-F6D9-4E99-8A50-16E988C5E3A0}">
      <dgm:prSet/>
      <dgm:spPr/>
      <dgm:t>
        <a:bodyPr/>
        <a:lstStyle/>
        <a:p>
          <a:endParaRPr lang="fr-FR"/>
        </a:p>
      </dgm:t>
    </dgm:pt>
    <dgm:pt modelId="{2A4F2D84-C65A-4D6E-8F67-258326FD3E47}" type="sibTrans" cxnId="{72182C78-F6D9-4E99-8A50-16E988C5E3A0}">
      <dgm:prSet/>
      <dgm:spPr/>
      <dgm:t>
        <a:bodyPr/>
        <a:lstStyle/>
        <a:p>
          <a:endParaRPr lang="fr-FR"/>
        </a:p>
      </dgm:t>
    </dgm:pt>
    <dgm:pt modelId="{804E8A0F-A73C-401A-A33F-513279CB0948}" type="pres">
      <dgm:prSet presAssocID="{FEB1AB91-A551-4F28-A380-6D925AF2F0AB}" presName="linear" presStyleCnt="0">
        <dgm:presLayoutVars>
          <dgm:dir/>
          <dgm:resizeHandles val="exact"/>
        </dgm:presLayoutVars>
      </dgm:prSet>
      <dgm:spPr/>
    </dgm:pt>
    <dgm:pt modelId="{2A78E131-94BE-4899-AD31-14739DE693D5}" type="pres">
      <dgm:prSet presAssocID="{ED4FBE30-547C-4199-B4B7-0E629A22EDE5}" presName="comp" presStyleCnt="0"/>
      <dgm:spPr/>
    </dgm:pt>
    <dgm:pt modelId="{FD8BB541-63F6-45A6-BB1F-BD7C4D504E22}" type="pres">
      <dgm:prSet presAssocID="{ED4FBE30-547C-4199-B4B7-0E629A22EDE5}" presName="box" presStyleLbl="node1" presStyleIdx="0" presStyleCnt="9"/>
      <dgm:spPr/>
    </dgm:pt>
    <dgm:pt modelId="{B897CBD3-C0E2-4C5D-AE48-A681F7F36228}" type="pres">
      <dgm:prSet presAssocID="{ED4FBE30-547C-4199-B4B7-0E629A22EDE5}" presName="img" presStyleLbl="fgImgPlace1" presStyleIdx="0" presStyleCnt="9"/>
      <dgm:spPr/>
    </dgm:pt>
    <dgm:pt modelId="{0CA54DEA-55C2-42D1-BCC8-26EBE8EC508F}" type="pres">
      <dgm:prSet presAssocID="{ED4FBE30-547C-4199-B4B7-0E629A22EDE5}" presName="text" presStyleLbl="node1" presStyleIdx="0" presStyleCnt="9">
        <dgm:presLayoutVars>
          <dgm:bulletEnabled val="1"/>
        </dgm:presLayoutVars>
      </dgm:prSet>
      <dgm:spPr/>
    </dgm:pt>
    <dgm:pt modelId="{F82B2ED2-C114-4F86-BCEC-EA2E24C04760}" type="pres">
      <dgm:prSet presAssocID="{4CA2C998-5DDA-42ED-B74B-111430481AA7}" presName="spacer" presStyleCnt="0"/>
      <dgm:spPr/>
    </dgm:pt>
    <dgm:pt modelId="{3CB6973E-D880-41DB-978B-E7964D2E876B}" type="pres">
      <dgm:prSet presAssocID="{F583E01B-D04E-4D89-8283-F22FCA2449D5}" presName="comp" presStyleCnt="0"/>
      <dgm:spPr/>
    </dgm:pt>
    <dgm:pt modelId="{BB770F6E-FA9F-45DB-BA69-86653A3C2C0A}" type="pres">
      <dgm:prSet presAssocID="{F583E01B-D04E-4D89-8283-F22FCA2449D5}" presName="box" presStyleLbl="node1" presStyleIdx="1" presStyleCnt="9"/>
      <dgm:spPr/>
    </dgm:pt>
    <dgm:pt modelId="{ECAABCB0-904F-430C-BDC1-58943E1BD7C1}" type="pres">
      <dgm:prSet presAssocID="{F583E01B-D04E-4D89-8283-F22FCA2449D5}" presName="img" presStyleLbl="fgImgPlace1" presStyleIdx="1" presStyleCnt="9"/>
      <dgm:spPr/>
    </dgm:pt>
    <dgm:pt modelId="{E8B50A4A-DC7E-4D66-9E51-F42E1FF2C189}" type="pres">
      <dgm:prSet presAssocID="{F583E01B-D04E-4D89-8283-F22FCA2449D5}" presName="text" presStyleLbl="node1" presStyleIdx="1" presStyleCnt="9">
        <dgm:presLayoutVars>
          <dgm:bulletEnabled val="1"/>
        </dgm:presLayoutVars>
      </dgm:prSet>
      <dgm:spPr/>
    </dgm:pt>
    <dgm:pt modelId="{A5F1430E-5747-4D64-AAE8-22948DCF69EE}" type="pres">
      <dgm:prSet presAssocID="{F8C6D0A3-F0FF-47B8-A29B-A328707EBC16}" presName="spacer" presStyleCnt="0"/>
      <dgm:spPr/>
    </dgm:pt>
    <dgm:pt modelId="{34D07300-8DFB-4B79-A17B-730E69134F1D}" type="pres">
      <dgm:prSet presAssocID="{31A93A3A-5474-469C-AC42-4F40F082A776}" presName="comp" presStyleCnt="0"/>
      <dgm:spPr/>
    </dgm:pt>
    <dgm:pt modelId="{4022D24E-BA90-44EE-B7FB-CDFDD13FAC5C}" type="pres">
      <dgm:prSet presAssocID="{31A93A3A-5474-469C-AC42-4F40F082A776}" presName="box" presStyleLbl="node1" presStyleIdx="2" presStyleCnt="9"/>
      <dgm:spPr/>
    </dgm:pt>
    <dgm:pt modelId="{4AF0ADE5-4009-4689-AFFA-5A3212E4B458}" type="pres">
      <dgm:prSet presAssocID="{31A93A3A-5474-469C-AC42-4F40F082A776}" presName="img" presStyleLbl="fgImgPlace1" presStyleIdx="2" presStyleCnt="9"/>
      <dgm:spPr/>
    </dgm:pt>
    <dgm:pt modelId="{E4E2CADD-2DF4-4283-94EA-C8ECABA84967}" type="pres">
      <dgm:prSet presAssocID="{31A93A3A-5474-469C-AC42-4F40F082A776}" presName="text" presStyleLbl="node1" presStyleIdx="2" presStyleCnt="9">
        <dgm:presLayoutVars>
          <dgm:bulletEnabled val="1"/>
        </dgm:presLayoutVars>
      </dgm:prSet>
      <dgm:spPr/>
    </dgm:pt>
    <dgm:pt modelId="{E1BCA1F8-F42E-4F75-AD16-B080FDE21FE0}" type="pres">
      <dgm:prSet presAssocID="{8CA8F0BE-7009-4F40-8E49-39358F66AB38}" presName="spacer" presStyleCnt="0"/>
      <dgm:spPr/>
    </dgm:pt>
    <dgm:pt modelId="{A6A2AE04-E03C-423E-9B0D-6E897C5E0EA8}" type="pres">
      <dgm:prSet presAssocID="{1434C1DE-A69C-49D8-AECC-C54F29488D31}" presName="comp" presStyleCnt="0"/>
      <dgm:spPr/>
    </dgm:pt>
    <dgm:pt modelId="{4A3BC82F-1056-48C0-B086-6380620F4611}" type="pres">
      <dgm:prSet presAssocID="{1434C1DE-A69C-49D8-AECC-C54F29488D31}" presName="box" presStyleLbl="node1" presStyleIdx="3" presStyleCnt="9"/>
      <dgm:spPr/>
    </dgm:pt>
    <dgm:pt modelId="{98BE62D5-01CB-4413-8716-471733653A86}" type="pres">
      <dgm:prSet presAssocID="{1434C1DE-A69C-49D8-AECC-C54F29488D31}" presName="img" presStyleLbl="fgImgPlace1" presStyleIdx="3" presStyleCnt="9"/>
      <dgm:spPr/>
    </dgm:pt>
    <dgm:pt modelId="{7178AE86-DB86-4B62-885F-EC30AEC01A1E}" type="pres">
      <dgm:prSet presAssocID="{1434C1DE-A69C-49D8-AECC-C54F29488D31}" presName="text" presStyleLbl="node1" presStyleIdx="3" presStyleCnt="9">
        <dgm:presLayoutVars>
          <dgm:bulletEnabled val="1"/>
        </dgm:presLayoutVars>
      </dgm:prSet>
      <dgm:spPr/>
    </dgm:pt>
    <dgm:pt modelId="{18B8DF85-1A25-493F-BFE6-6F8D9B92D2AA}" type="pres">
      <dgm:prSet presAssocID="{25B16107-FBDE-446D-B43D-6130791BF7F0}" presName="spacer" presStyleCnt="0"/>
      <dgm:spPr/>
    </dgm:pt>
    <dgm:pt modelId="{DA3FD829-5EC8-4510-9BCE-E3CBDA03EBED}" type="pres">
      <dgm:prSet presAssocID="{ACD7C862-4209-48C1-9ED2-1AFDF0F89258}" presName="comp" presStyleCnt="0"/>
      <dgm:spPr/>
    </dgm:pt>
    <dgm:pt modelId="{391521A1-0878-42F0-8574-451F624D30F3}" type="pres">
      <dgm:prSet presAssocID="{ACD7C862-4209-48C1-9ED2-1AFDF0F89258}" presName="box" presStyleLbl="node1" presStyleIdx="4" presStyleCnt="9"/>
      <dgm:spPr/>
    </dgm:pt>
    <dgm:pt modelId="{CB9AFFF5-54AF-43F3-9E17-DCD9765A8924}" type="pres">
      <dgm:prSet presAssocID="{ACD7C862-4209-48C1-9ED2-1AFDF0F89258}" presName="img" presStyleLbl="fgImgPlace1" presStyleIdx="4" presStyleCnt="9"/>
      <dgm:spPr/>
    </dgm:pt>
    <dgm:pt modelId="{14961FBB-F1FB-4E56-85E2-7E01192F4E5F}" type="pres">
      <dgm:prSet presAssocID="{ACD7C862-4209-48C1-9ED2-1AFDF0F89258}" presName="text" presStyleLbl="node1" presStyleIdx="4" presStyleCnt="9">
        <dgm:presLayoutVars>
          <dgm:bulletEnabled val="1"/>
        </dgm:presLayoutVars>
      </dgm:prSet>
      <dgm:spPr/>
    </dgm:pt>
    <dgm:pt modelId="{C210D91F-1041-4837-A9A8-ADEF8174AC22}" type="pres">
      <dgm:prSet presAssocID="{0E52DDBD-B65F-41F3-AD5E-0BB20CCA3FA3}" presName="spacer" presStyleCnt="0"/>
      <dgm:spPr/>
    </dgm:pt>
    <dgm:pt modelId="{FFC0E89D-7F2E-4B4E-A9C3-3D78D0ADFC76}" type="pres">
      <dgm:prSet presAssocID="{E5090CC8-33B2-4538-B6FE-489A0612BC80}" presName="comp" presStyleCnt="0"/>
      <dgm:spPr/>
    </dgm:pt>
    <dgm:pt modelId="{4213803A-8D80-41BA-9276-2E04509B73D4}" type="pres">
      <dgm:prSet presAssocID="{E5090CC8-33B2-4538-B6FE-489A0612BC80}" presName="box" presStyleLbl="node1" presStyleIdx="5" presStyleCnt="9"/>
      <dgm:spPr/>
    </dgm:pt>
    <dgm:pt modelId="{F668A125-3567-4C71-9AED-888211A6587B}" type="pres">
      <dgm:prSet presAssocID="{E5090CC8-33B2-4538-B6FE-489A0612BC80}" presName="img" presStyleLbl="fgImgPlace1" presStyleIdx="5" presStyleCnt="9"/>
      <dgm:spPr/>
    </dgm:pt>
    <dgm:pt modelId="{ACE7DE75-1031-4F41-ACF1-5D193E616443}" type="pres">
      <dgm:prSet presAssocID="{E5090CC8-33B2-4538-B6FE-489A0612BC80}" presName="text" presStyleLbl="node1" presStyleIdx="5" presStyleCnt="9">
        <dgm:presLayoutVars>
          <dgm:bulletEnabled val="1"/>
        </dgm:presLayoutVars>
      </dgm:prSet>
      <dgm:spPr/>
    </dgm:pt>
    <dgm:pt modelId="{2057081F-4025-472E-A872-77829F0B46DD}" type="pres">
      <dgm:prSet presAssocID="{2D21B117-A348-4FF6-914A-7A00214AE137}" presName="spacer" presStyleCnt="0"/>
      <dgm:spPr/>
    </dgm:pt>
    <dgm:pt modelId="{4911E322-213B-4104-988A-852D7235F77E}" type="pres">
      <dgm:prSet presAssocID="{5EB4CEBC-9134-4ED4-887F-FBB5E0DD7E4A}" presName="comp" presStyleCnt="0"/>
      <dgm:spPr/>
    </dgm:pt>
    <dgm:pt modelId="{21E53D0C-603E-4175-8644-02190E653EBD}" type="pres">
      <dgm:prSet presAssocID="{5EB4CEBC-9134-4ED4-887F-FBB5E0DD7E4A}" presName="box" presStyleLbl="node1" presStyleIdx="6" presStyleCnt="9"/>
      <dgm:spPr/>
    </dgm:pt>
    <dgm:pt modelId="{750FE3BE-F3A9-43E7-AB9D-1A47AB3AE324}" type="pres">
      <dgm:prSet presAssocID="{5EB4CEBC-9134-4ED4-887F-FBB5E0DD7E4A}" presName="img" presStyleLbl="fgImgPlace1" presStyleIdx="6" presStyleCnt="9"/>
      <dgm:spPr/>
    </dgm:pt>
    <dgm:pt modelId="{02C26977-192D-4850-8D93-3AA1671160B2}" type="pres">
      <dgm:prSet presAssocID="{5EB4CEBC-9134-4ED4-887F-FBB5E0DD7E4A}" presName="text" presStyleLbl="node1" presStyleIdx="6" presStyleCnt="9">
        <dgm:presLayoutVars>
          <dgm:bulletEnabled val="1"/>
        </dgm:presLayoutVars>
      </dgm:prSet>
      <dgm:spPr/>
    </dgm:pt>
    <dgm:pt modelId="{612AC4C4-4117-47D3-995D-E336D5AE8456}" type="pres">
      <dgm:prSet presAssocID="{3BD72CD4-92E5-4FA2-80C5-1FD4B3042D78}" presName="spacer" presStyleCnt="0"/>
      <dgm:spPr/>
    </dgm:pt>
    <dgm:pt modelId="{818FF14C-4A58-4C7C-A54B-C3EDF7F59814}" type="pres">
      <dgm:prSet presAssocID="{8388F2E4-8DD0-40B2-99CA-E1B97FD1B8CA}" presName="comp" presStyleCnt="0"/>
      <dgm:spPr/>
    </dgm:pt>
    <dgm:pt modelId="{12DA341A-EC7F-4E4F-A0E2-B388898C31AE}" type="pres">
      <dgm:prSet presAssocID="{8388F2E4-8DD0-40B2-99CA-E1B97FD1B8CA}" presName="box" presStyleLbl="node1" presStyleIdx="7" presStyleCnt="9"/>
      <dgm:spPr/>
    </dgm:pt>
    <dgm:pt modelId="{B8B4469D-C9E0-480C-B50C-E4E1473ACDFD}" type="pres">
      <dgm:prSet presAssocID="{8388F2E4-8DD0-40B2-99CA-E1B97FD1B8CA}" presName="img" presStyleLbl="fgImgPlace1" presStyleIdx="7" presStyleCnt="9"/>
      <dgm:spPr/>
    </dgm:pt>
    <dgm:pt modelId="{2FACEAD5-52C8-4D46-B053-33378C4AE849}" type="pres">
      <dgm:prSet presAssocID="{8388F2E4-8DD0-40B2-99CA-E1B97FD1B8CA}" presName="text" presStyleLbl="node1" presStyleIdx="7" presStyleCnt="9">
        <dgm:presLayoutVars>
          <dgm:bulletEnabled val="1"/>
        </dgm:presLayoutVars>
      </dgm:prSet>
      <dgm:spPr/>
    </dgm:pt>
    <dgm:pt modelId="{12A70E5E-4A68-448C-9A4A-41359EF8CC21}" type="pres">
      <dgm:prSet presAssocID="{0E0AD202-B516-458C-86F7-013F6CD9C655}" presName="spacer" presStyleCnt="0"/>
      <dgm:spPr/>
    </dgm:pt>
    <dgm:pt modelId="{C169E3AF-0AB7-41B5-91CF-6F11C9140C07}" type="pres">
      <dgm:prSet presAssocID="{EA95AB8D-7909-4116-A9F2-032AAB5300A1}" presName="comp" presStyleCnt="0"/>
      <dgm:spPr/>
    </dgm:pt>
    <dgm:pt modelId="{88FB705F-AFB4-4F2B-B220-4D34AE1AA835}" type="pres">
      <dgm:prSet presAssocID="{EA95AB8D-7909-4116-A9F2-032AAB5300A1}" presName="box" presStyleLbl="node1" presStyleIdx="8" presStyleCnt="9"/>
      <dgm:spPr/>
    </dgm:pt>
    <dgm:pt modelId="{C550BF78-9258-4AA8-9958-15E3D8BB39E7}" type="pres">
      <dgm:prSet presAssocID="{EA95AB8D-7909-4116-A9F2-032AAB5300A1}" presName="img" presStyleLbl="fgImgPlace1" presStyleIdx="8" presStyleCnt="9"/>
      <dgm:spPr/>
    </dgm:pt>
    <dgm:pt modelId="{38041E25-7AD5-4CDA-8262-31FE8E26DD51}" type="pres">
      <dgm:prSet presAssocID="{EA95AB8D-7909-4116-A9F2-032AAB5300A1}" presName="text" presStyleLbl="node1" presStyleIdx="8" presStyleCnt="9">
        <dgm:presLayoutVars>
          <dgm:bulletEnabled val="1"/>
        </dgm:presLayoutVars>
      </dgm:prSet>
      <dgm:spPr/>
    </dgm:pt>
  </dgm:ptLst>
  <dgm:cxnLst>
    <dgm:cxn modelId="{CBE7E80F-511D-404A-8D87-8D64DE46CB03}" srcId="{FEB1AB91-A551-4F28-A380-6D925AF2F0AB}" destId="{E5090CC8-33B2-4538-B6FE-489A0612BC80}" srcOrd="5" destOrd="0" parTransId="{5BEA4249-CBF7-43F3-AE24-D19EE6964249}" sibTransId="{2D21B117-A348-4FF6-914A-7A00214AE137}"/>
    <dgm:cxn modelId="{EDE28F16-6A65-408A-AF8D-7007BFC26E47}" srcId="{FEB1AB91-A551-4F28-A380-6D925AF2F0AB}" destId="{31A93A3A-5474-469C-AC42-4F40F082A776}" srcOrd="2" destOrd="0" parTransId="{DC31BF1E-DF0F-479D-893E-C1BD26429F61}" sibTransId="{8CA8F0BE-7009-4F40-8E49-39358F66AB38}"/>
    <dgm:cxn modelId="{E7F17217-C5C0-4D99-9F44-06C27641E88D}" type="presOf" srcId="{F583E01B-D04E-4D89-8283-F22FCA2449D5}" destId="{E8B50A4A-DC7E-4D66-9E51-F42E1FF2C189}" srcOrd="1" destOrd="0" presId="urn:microsoft.com/office/officeart/2005/8/layout/vList4"/>
    <dgm:cxn modelId="{B052801E-7E77-41CA-BD60-430975E7D06B}" type="presOf" srcId="{E5090CC8-33B2-4538-B6FE-489A0612BC80}" destId="{4213803A-8D80-41BA-9276-2E04509B73D4}" srcOrd="0" destOrd="0" presId="urn:microsoft.com/office/officeart/2005/8/layout/vList4"/>
    <dgm:cxn modelId="{D8702435-9076-49FE-A9C7-E048728DE28C}" type="presOf" srcId="{31A93A3A-5474-469C-AC42-4F40F082A776}" destId="{4022D24E-BA90-44EE-B7FB-CDFDD13FAC5C}" srcOrd="0" destOrd="0" presId="urn:microsoft.com/office/officeart/2005/8/layout/vList4"/>
    <dgm:cxn modelId="{8EDC7E3B-D065-43E8-B0A3-141E803430D5}" type="presOf" srcId="{ED4FBE30-547C-4199-B4B7-0E629A22EDE5}" destId="{FD8BB541-63F6-45A6-BB1F-BD7C4D504E22}" srcOrd="0" destOrd="0" presId="urn:microsoft.com/office/officeart/2005/8/layout/vList4"/>
    <dgm:cxn modelId="{E957AE3D-0E47-40F8-8FA9-958945C2EEAF}" type="presOf" srcId="{FEB1AB91-A551-4F28-A380-6D925AF2F0AB}" destId="{804E8A0F-A73C-401A-A33F-513279CB0948}" srcOrd="0" destOrd="0" presId="urn:microsoft.com/office/officeart/2005/8/layout/vList4"/>
    <dgm:cxn modelId="{EA047561-58BB-46A0-8413-BD15D126F156}" type="presOf" srcId="{ED4FBE30-547C-4199-B4B7-0E629A22EDE5}" destId="{0CA54DEA-55C2-42D1-BCC8-26EBE8EC508F}" srcOrd="1" destOrd="0" presId="urn:microsoft.com/office/officeart/2005/8/layout/vList4"/>
    <dgm:cxn modelId="{A13ECF61-D54A-4382-8E18-41BA83A15326}" type="presOf" srcId="{ACD7C862-4209-48C1-9ED2-1AFDF0F89258}" destId="{391521A1-0878-42F0-8574-451F624D30F3}" srcOrd="0" destOrd="0" presId="urn:microsoft.com/office/officeart/2005/8/layout/vList4"/>
    <dgm:cxn modelId="{6C059944-E3B2-4197-8ED8-8C690334A1FB}" srcId="{FEB1AB91-A551-4F28-A380-6D925AF2F0AB}" destId="{1434C1DE-A69C-49D8-AECC-C54F29488D31}" srcOrd="3" destOrd="0" parTransId="{0ECF4E87-8A73-4F15-8136-3D8647C92623}" sibTransId="{25B16107-FBDE-446D-B43D-6130791BF7F0}"/>
    <dgm:cxn modelId="{5109E069-0640-4B71-A087-CB1BCF42477B}" type="presOf" srcId="{EA95AB8D-7909-4116-A9F2-032AAB5300A1}" destId="{38041E25-7AD5-4CDA-8262-31FE8E26DD51}" srcOrd="1" destOrd="0" presId="urn:microsoft.com/office/officeart/2005/8/layout/vList4"/>
    <dgm:cxn modelId="{22165B6A-3A15-4B9E-95E0-192819DCACBB}" type="presOf" srcId="{EA95AB8D-7909-4116-A9F2-032AAB5300A1}" destId="{88FB705F-AFB4-4F2B-B220-4D34AE1AA835}" srcOrd="0" destOrd="0" presId="urn:microsoft.com/office/officeart/2005/8/layout/vList4"/>
    <dgm:cxn modelId="{8D36FB50-58B0-408A-A0D8-D39F07AB050A}" srcId="{FEB1AB91-A551-4F28-A380-6D925AF2F0AB}" destId="{ACD7C862-4209-48C1-9ED2-1AFDF0F89258}" srcOrd="4" destOrd="0" parTransId="{17642C1D-2031-446D-B53D-24C9AD14B901}" sibTransId="{0E52DDBD-B65F-41F3-AD5E-0BB20CCA3FA3}"/>
    <dgm:cxn modelId="{B464E172-A4E8-4294-944B-F87B83A34FEF}" srcId="{FEB1AB91-A551-4F28-A380-6D925AF2F0AB}" destId="{F583E01B-D04E-4D89-8283-F22FCA2449D5}" srcOrd="1" destOrd="0" parTransId="{DBABF172-BFB5-4785-BD14-487D17BADA07}" sibTransId="{F8C6D0A3-F0FF-47B8-A29B-A328707EBC16}"/>
    <dgm:cxn modelId="{72182C78-F6D9-4E99-8A50-16E988C5E3A0}" srcId="{FEB1AB91-A551-4F28-A380-6D925AF2F0AB}" destId="{EA95AB8D-7909-4116-A9F2-032AAB5300A1}" srcOrd="8" destOrd="0" parTransId="{9B9E5741-99E8-4F8B-854E-0C6E355FD001}" sibTransId="{2A4F2D84-C65A-4D6E-8F67-258326FD3E47}"/>
    <dgm:cxn modelId="{FAAAFC58-D43B-4464-BFD9-DD5A245893E2}" type="presOf" srcId="{5EB4CEBC-9134-4ED4-887F-FBB5E0DD7E4A}" destId="{02C26977-192D-4850-8D93-3AA1671160B2}" srcOrd="1" destOrd="0" presId="urn:microsoft.com/office/officeart/2005/8/layout/vList4"/>
    <dgm:cxn modelId="{9CBE8459-400F-47B7-BAB7-7EAFADEAC3BD}" type="presOf" srcId="{8388F2E4-8DD0-40B2-99CA-E1B97FD1B8CA}" destId="{12DA341A-EC7F-4E4F-A0E2-B388898C31AE}" srcOrd="0" destOrd="0" presId="urn:microsoft.com/office/officeart/2005/8/layout/vList4"/>
    <dgm:cxn modelId="{4F255B9E-05FF-48C1-B102-91A7235EAAF6}" type="presOf" srcId="{E5090CC8-33B2-4538-B6FE-489A0612BC80}" destId="{ACE7DE75-1031-4F41-ACF1-5D193E616443}" srcOrd="1" destOrd="0" presId="urn:microsoft.com/office/officeart/2005/8/layout/vList4"/>
    <dgm:cxn modelId="{D7C5639E-5CFE-40BA-B25D-D08B5083B32E}" srcId="{FEB1AB91-A551-4F28-A380-6D925AF2F0AB}" destId="{5EB4CEBC-9134-4ED4-887F-FBB5E0DD7E4A}" srcOrd="6" destOrd="0" parTransId="{F5792588-4EB9-481F-B40C-5D9FDDD9D69B}" sibTransId="{3BD72CD4-92E5-4FA2-80C5-1FD4B3042D78}"/>
    <dgm:cxn modelId="{D1A270A2-775C-41D4-8FCE-99C45F0904F5}" type="presOf" srcId="{5EB4CEBC-9134-4ED4-887F-FBB5E0DD7E4A}" destId="{21E53D0C-603E-4175-8644-02190E653EBD}" srcOrd="0" destOrd="0" presId="urn:microsoft.com/office/officeart/2005/8/layout/vList4"/>
    <dgm:cxn modelId="{D8B005B4-D390-4E82-B553-BDBE7E7B5B7F}" type="presOf" srcId="{ACD7C862-4209-48C1-9ED2-1AFDF0F89258}" destId="{14961FBB-F1FB-4E56-85E2-7E01192F4E5F}" srcOrd="1" destOrd="0" presId="urn:microsoft.com/office/officeart/2005/8/layout/vList4"/>
    <dgm:cxn modelId="{725B0EBB-9481-442A-95F6-465DAF8546C0}" type="presOf" srcId="{F583E01B-D04E-4D89-8283-F22FCA2449D5}" destId="{BB770F6E-FA9F-45DB-BA69-86653A3C2C0A}" srcOrd="0" destOrd="0" presId="urn:microsoft.com/office/officeart/2005/8/layout/vList4"/>
    <dgm:cxn modelId="{5B2BE2C0-BD1C-44CB-9936-598ACAD8608F}" type="presOf" srcId="{8388F2E4-8DD0-40B2-99CA-E1B97FD1B8CA}" destId="{2FACEAD5-52C8-4D46-B053-33378C4AE849}" srcOrd="1" destOrd="0" presId="urn:microsoft.com/office/officeart/2005/8/layout/vList4"/>
    <dgm:cxn modelId="{AE5B6BCC-B880-4210-8565-8F7041E29D0C}" type="presOf" srcId="{1434C1DE-A69C-49D8-AECC-C54F29488D31}" destId="{7178AE86-DB86-4B62-885F-EC30AEC01A1E}" srcOrd="1" destOrd="0" presId="urn:microsoft.com/office/officeart/2005/8/layout/vList4"/>
    <dgm:cxn modelId="{D27817D6-CAB0-4FDE-9A92-0AF85727A78F}" srcId="{FEB1AB91-A551-4F28-A380-6D925AF2F0AB}" destId="{8388F2E4-8DD0-40B2-99CA-E1B97FD1B8CA}" srcOrd="7" destOrd="0" parTransId="{E846E116-799D-4863-B5A8-E2FB53955344}" sibTransId="{0E0AD202-B516-458C-86F7-013F6CD9C655}"/>
    <dgm:cxn modelId="{8D5F74DC-2A7F-4251-866D-D0780C76C92C}" type="presOf" srcId="{1434C1DE-A69C-49D8-AECC-C54F29488D31}" destId="{4A3BC82F-1056-48C0-B086-6380620F4611}" srcOrd="0" destOrd="0" presId="urn:microsoft.com/office/officeart/2005/8/layout/vList4"/>
    <dgm:cxn modelId="{1778D6F0-2E25-416B-904F-7F1E8A8D47D4}" srcId="{FEB1AB91-A551-4F28-A380-6D925AF2F0AB}" destId="{ED4FBE30-547C-4199-B4B7-0E629A22EDE5}" srcOrd="0" destOrd="0" parTransId="{3F9DE49A-C730-4FCC-B356-E3D3695969A9}" sibTransId="{4CA2C998-5DDA-42ED-B74B-111430481AA7}"/>
    <dgm:cxn modelId="{A21B6AFF-8B7E-436F-9BF1-527C3174EDD7}" type="presOf" srcId="{31A93A3A-5474-469C-AC42-4F40F082A776}" destId="{E4E2CADD-2DF4-4283-94EA-C8ECABA84967}" srcOrd="1" destOrd="0" presId="urn:microsoft.com/office/officeart/2005/8/layout/vList4"/>
    <dgm:cxn modelId="{BB20175F-86BE-43EC-9DF3-AED647C05C5E}" type="presParOf" srcId="{804E8A0F-A73C-401A-A33F-513279CB0948}" destId="{2A78E131-94BE-4899-AD31-14739DE693D5}" srcOrd="0" destOrd="0" presId="urn:microsoft.com/office/officeart/2005/8/layout/vList4"/>
    <dgm:cxn modelId="{C6E7AAE5-1F58-47D9-A73E-417760E780DE}" type="presParOf" srcId="{2A78E131-94BE-4899-AD31-14739DE693D5}" destId="{FD8BB541-63F6-45A6-BB1F-BD7C4D504E22}" srcOrd="0" destOrd="0" presId="urn:microsoft.com/office/officeart/2005/8/layout/vList4"/>
    <dgm:cxn modelId="{F02EF098-EB27-4698-82E7-A444C7796A85}" type="presParOf" srcId="{2A78E131-94BE-4899-AD31-14739DE693D5}" destId="{B897CBD3-C0E2-4C5D-AE48-A681F7F36228}" srcOrd="1" destOrd="0" presId="urn:microsoft.com/office/officeart/2005/8/layout/vList4"/>
    <dgm:cxn modelId="{61FFFF92-0638-4BD0-AB59-FE55F4B73853}" type="presParOf" srcId="{2A78E131-94BE-4899-AD31-14739DE693D5}" destId="{0CA54DEA-55C2-42D1-BCC8-26EBE8EC508F}" srcOrd="2" destOrd="0" presId="urn:microsoft.com/office/officeart/2005/8/layout/vList4"/>
    <dgm:cxn modelId="{0096E2EA-03B8-4216-94E0-3AE29CEA19C1}" type="presParOf" srcId="{804E8A0F-A73C-401A-A33F-513279CB0948}" destId="{F82B2ED2-C114-4F86-BCEC-EA2E24C04760}" srcOrd="1" destOrd="0" presId="urn:microsoft.com/office/officeart/2005/8/layout/vList4"/>
    <dgm:cxn modelId="{03F459C0-95B7-4D75-A383-30346115B107}" type="presParOf" srcId="{804E8A0F-A73C-401A-A33F-513279CB0948}" destId="{3CB6973E-D880-41DB-978B-E7964D2E876B}" srcOrd="2" destOrd="0" presId="urn:microsoft.com/office/officeart/2005/8/layout/vList4"/>
    <dgm:cxn modelId="{6FAC4B2B-B5BC-4D6D-A106-A454215A5CF7}" type="presParOf" srcId="{3CB6973E-D880-41DB-978B-E7964D2E876B}" destId="{BB770F6E-FA9F-45DB-BA69-86653A3C2C0A}" srcOrd="0" destOrd="0" presId="urn:microsoft.com/office/officeart/2005/8/layout/vList4"/>
    <dgm:cxn modelId="{A74E632A-8559-4DE8-A4B2-AF9099C4A707}" type="presParOf" srcId="{3CB6973E-D880-41DB-978B-E7964D2E876B}" destId="{ECAABCB0-904F-430C-BDC1-58943E1BD7C1}" srcOrd="1" destOrd="0" presId="urn:microsoft.com/office/officeart/2005/8/layout/vList4"/>
    <dgm:cxn modelId="{700F5FF5-DEF0-4CDE-8251-6E887D7C6E22}" type="presParOf" srcId="{3CB6973E-D880-41DB-978B-E7964D2E876B}" destId="{E8B50A4A-DC7E-4D66-9E51-F42E1FF2C189}" srcOrd="2" destOrd="0" presId="urn:microsoft.com/office/officeart/2005/8/layout/vList4"/>
    <dgm:cxn modelId="{774DC7A0-8B0D-4492-9215-93D02A6F1B71}" type="presParOf" srcId="{804E8A0F-A73C-401A-A33F-513279CB0948}" destId="{A5F1430E-5747-4D64-AAE8-22948DCF69EE}" srcOrd="3" destOrd="0" presId="urn:microsoft.com/office/officeart/2005/8/layout/vList4"/>
    <dgm:cxn modelId="{091860B0-8F70-40CF-A417-7FB93EDABBAA}" type="presParOf" srcId="{804E8A0F-A73C-401A-A33F-513279CB0948}" destId="{34D07300-8DFB-4B79-A17B-730E69134F1D}" srcOrd="4" destOrd="0" presId="urn:microsoft.com/office/officeart/2005/8/layout/vList4"/>
    <dgm:cxn modelId="{0E96B660-B640-4BA8-895A-CFFA2CEA58C7}" type="presParOf" srcId="{34D07300-8DFB-4B79-A17B-730E69134F1D}" destId="{4022D24E-BA90-44EE-B7FB-CDFDD13FAC5C}" srcOrd="0" destOrd="0" presId="urn:microsoft.com/office/officeart/2005/8/layout/vList4"/>
    <dgm:cxn modelId="{80B0BD29-66DC-4A7F-AD2D-9D6633328F8B}" type="presParOf" srcId="{34D07300-8DFB-4B79-A17B-730E69134F1D}" destId="{4AF0ADE5-4009-4689-AFFA-5A3212E4B458}" srcOrd="1" destOrd="0" presId="urn:microsoft.com/office/officeart/2005/8/layout/vList4"/>
    <dgm:cxn modelId="{39B201D1-9967-4F78-BA32-F6BF849F0DF5}" type="presParOf" srcId="{34D07300-8DFB-4B79-A17B-730E69134F1D}" destId="{E4E2CADD-2DF4-4283-94EA-C8ECABA84967}" srcOrd="2" destOrd="0" presId="urn:microsoft.com/office/officeart/2005/8/layout/vList4"/>
    <dgm:cxn modelId="{20801790-D583-4B77-9262-B295809B68A0}" type="presParOf" srcId="{804E8A0F-A73C-401A-A33F-513279CB0948}" destId="{E1BCA1F8-F42E-4F75-AD16-B080FDE21FE0}" srcOrd="5" destOrd="0" presId="urn:microsoft.com/office/officeart/2005/8/layout/vList4"/>
    <dgm:cxn modelId="{C4EBA4A2-B123-4355-AE1A-D1F95991435A}" type="presParOf" srcId="{804E8A0F-A73C-401A-A33F-513279CB0948}" destId="{A6A2AE04-E03C-423E-9B0D-6E897C5E0EA8}" srcOrd="6" destOrd="0" presId="urn:microsoft.com/office/officeart/2005/8/layout/vList4"/>
    <dgm:cxn modelId="{A4851264-9278-4956-BE15-1FC665D977AB}" type="presParOf" srcId="{A6A2AE04-E03C-423E-9B0D-6E897C5E0EA8}" destId="{4A3BC82F-1056-48C0-B086-6380620F4611}" srcOrd="0" destOrd="0" presId="urn:microsoft.com/office/officeart/2005/8/layout/vList4"/>
    <dgm:cxn modelId="{6474D28D-B75B-445D-B2DD-DFD2826B669A}" type="presParOf" srcId="{A6A2AE04-E03C-423E-9B0D-6E897C5E0EA8}" destId="{98BE62D5-01CB-4413-8716-471733653A86}" srcOrd="1" destOrd="0" presId="urn:microsoft.com/office/officeart/2005/8/layout/vList4"/>
    <dgm:cxn modelId="{FBB73CF4-9DCF-4EBF-98EC-0FF94D1D09E8}" type="presParOf" srcId="{A6A2AE04-E03C-423E-9B0D-6E897C5E0EA8}" destId="{7178AE86-DB86-4B62-885F-EC30AEC01A1E}" srcOrd="2" destOrd="0" presId="urn:microsoft.com/office/officeart/2005/8/layout/vList4"/>
    <dgm:cxn modelId="{250A23D4-D763-45E3-8EF5-79498E1E3A50}" type="presParOf" srcId="{804E8A0F-A73C-401A-A33F-513279CB0948}" destId="{18B8DF85-1A25-493F-BFE6-6F8D9B92D2AA}" srcOrd="7" destOrd="0" presId="urn:microsoft.com/office/officeart/2005/8/layout/vList4"/>
    <dgm:cxn modelId="{AC5DF1B3-38B1-412C-AC70-652792AE3068}" type="presParOf" srcId="{804E8A0F-A73C-401A-A33F-513279CB0948}" destId="{DA3FD829-5EC8-4510-9BCE-E3CBDA03EBED}" srcOrd="8" destOrd="0" presId="urn:microsoft.com/office/officeart/2005/8/layout/vList4"/>
    <dgm:cxn modelId="{81FD1A45-9621-48A0-87D5-BCF8FB7B3FAF}" type="presParOf" srcId="{DA3FD829-5EC8-4510-9BCE-E3CBDA03EBED}" destId="{391521A1-0878-42F0-8574-451F624D30F3}" srcOrd="0" destOrd="0" presId="urn:microsoft.com/office/officeart/2005/8/layout/vList4"/>
    <dgm:cxn modelId="{AC53FB6A-AF35-4250-A317-712D4A444994}" type="presParOf" srcId="{DA3FD829-5EC8-4510-9BCE-E3CBDA03EBED}" destId="{CB9AFFF5-54AF-43F3-9E17-DCD9765A8924}" srcOrd="1" destOrd="0" presId="urn:microsoft.com/office/officeart/2005/8/layout/vList4"/>
    <dgm:cxn modelId="{47193EBB-8267-4D29-8947-C790EADC98EA}" type="presParOf" srcId="{DA3FD829-5EC8-4510-9BCE-E3CBDA03EBED}" destId="{14961FBB-F1FB-4E56-85E2-7E01192F4E5F}" srcOrd="2" destOrd="0" presId="urn:microsoft.com/office/officeart/2005/8/layout/vList4"/>
    <dgm:cxn modelId="{D719AF96-9AFD-4209-8FD1-9963D8498BFB}" type="presParOf" srcId="{804E8A0F-A73C-401A-A33F-513279CB0948}" destId="{C210D91F-1041-4837-A9A8-ADEF8174AC22}" srcOrd="9" destOrd="0" presId="urn:microsoft.com/office/officeart/2005/8/layout/vList4"/>
    <dgm:cxn modelId="{3C2231D6-EFD4-4F98-862E-58E3A6C69498}" type="presParOf" srcId="{804E8A0F-A73C-401A-A33F-513279CB0948}" destId="{FFC0E89D-7F2E-4B4E-A9C3-3D78D0ADFC76}" srcOrd="10" destOrd="0" presId="urn:microsoft.com/office/officeart/2005/8/layout/vList4"/>
    <dgm:cxn modelId="{03E9F562-7C07-41FF-BB50-FE2F0F3DEDA6}" type="presParOf" srcId="{FFC0E89D-7F2E-4B4E-A9C3-3D78D0ADFC76}" destId="{4213803A-8D80-41BA-9276-2E04509B73D4}" srcOrd="0" destOrd="0" presId="urn:microsoft.com/office/officeart/2005/8/layout/vList4"/>
    <dgm:cxn modelId="{9776B130-5C10-492B-9AF0-03A90F95043F}" type="presParOf" srcId="{FFC0E89D-7F2E-4B4E-A9C3-3D78D0ADFC76}" destId="{F668A125-3567-4C71-9AED-888211A6587B}" srcOrd="1" destOrd="0" presId="urn:microsoft.com/office/officeart/2005/8/layout/vList4"/>
    <dgm:cxn modelId="{589DF40D-7489-4DA8-93AA-F44954A7911E}" type="presParOf" srcId="{FFC0E89D-7F2E-4B4E-A9C3-3D78D0ADFC76}" destId="{ACE7DE75-1031-4F41-ACF1-5D193E616443}" srcOrd="2" destOrd="0" presId="urn:microsoft.com/office/officeart/2005/8/layout/vList4"/>
    <dgm:cxn modelId="{31D085E8-15EC-4C3F-B290-BB9FB4116621}" type="presParOf" srcId="{804E8A0F-A73C-401A-A33F-513279CB0948}" destId="{2057081F-4025-472E-A872-77829F0B46DD}" srcOrd="11" destOrd="0" presId="urn:microsoft.com/office/officeart/2005/8/layout/vList4"/>
    <dgm:cxn modelId="{FD834461-F857-4A67-8EA8-2BEDDAD08FE9}" type="presParOf" srcId="{804E8A0F-A73C-401A-A33F-513279CB0948}" destId="{4911E322-213B-4104-988A-852D7235F77E}" srcOrd="12" destOrd="0" presId="urn:microsoft.com/office/officeart/2005/8/layout/vList4"/>
    <dgm:cxn modelId="{ABB75444-29B7-4BDC-8458-AA643C938702}" type="presParOf" srcId="{4911E322-213B-4104-988A-852D7235F77E}" destId="{21E53D0C-603E-4175-8644-02190E653EBD}" srcOrd="0" destOrd="0" presId="urn:microsoft.com/office/officeart/2005/8/layout/vList4"/>
    <dgm:cxn modelId="{A8CF14F9-909D-4BB8-BA9F-DA064286575B}" type="presParOf" srcId="{4911E322-213B-4104-988A-852D7235F77E}" destId="{750FE3BE-F3A9-43E7-AB9D-1A47AB3AE324}" srcOrd="1" destOrd="0" presId="urn:microsoft.com/office/officeart/2005/8/layout/vList4"/>
    <dgm:cxn modelId="{3F711AC9-90F3-4B5A-B90C-88EB27C691AA}" type="presParOf" srcId="{4911E322-213B-4104-988A-852D7235F77E}" destId="{02C26977-192D-4850-8D93-3AA1671160B2}" srcOrd="2" destOrd="0" presId="urn:microsoft.com/office/officeart/2005/8/layout/vList4"/>
    <dgm:cxn modelId="{9165FCE5-2AC9-441F-AA5A-BDF2082ADC86}" type="presParOf" srcId="{804E8A0F-A73C-401A-A33F-513279CB0948}" destId="{612AC4C4-4117-47D3-995D-E336D5AE8456}" srcOrd="13" destOrd="0" presId="urn:microsoft.com/office/officeart/2005/8/layout/vList4"/>
    <dgm:cxn modelId="{07182B7D-BDA9-45B6-9A37-DF4EE3F4D3D0}" type="presParOf" srcId="{804E8A0F-A73C-401A-A33F-513279CB0948}" destId="{818FF14C-4A58-4C7C-A54B-C3EDF7F59814}" srcOrd="14" destOrd="0" presId="urn:microsoft.com/office/officeart/2005/8/layout/vList4"/>
    <dgm:cxn modelId="{7B526AF2-BBAB-471A-A369-30ADF154DD6A}" type="presParOf" srcId="{818FF14C-4A58-4C7C-A54B-C3EDF7F59814}" destId="{12DA341A-EC7F-4E4F-A0E2-B388898C31AE}" srcOrd="0" destOrd="0" presId="urn:microsoft.com/office/officeart/2005/8/layout/vList4"/>
    <dgm:cxn modelId="{53A652FD-4FCC-4FFB-B6A2-519CF2333C19}" type="presParOf" srcId="{818FF14C-4A58-4C7C-A54B-C3EDF7F59814}" destId="{B8B4469D-C9E0-480C-B50C-E4E1473ACDFD}" srcOrd="1" destOrd="0" presId="urn:microsoft.com/office/officeart/2005/8/layout/vList4"/>
    <dgm:cxn modelId="{BC3D7EBD-9047-49BE-9937-B9793ED07C59}" type="presParOf" srcId="{818FF14C-4A58-4C7C-A54B-C3EDF7F59814}" destId="{2FACEAD5-52C8-4D46-B053-33378C4AE849}" srcOrd="2" destOrd="0" presId="urn:microsoft.com/office/officeart/2005/8/layout/vList4"/>
    <dgm:cxn modelId="{2CB46D91-560F-40B8-877C-FD344CB94F57}" type="presParOf" srcId="{804E8A0F-A73C-401A-A33F-513279CB0948}" destId="{12A70E5E-4A68-448C-9A4A-41359EF8CC21}" srcOrd="15" destOrd="0" presId="urn:microsoft.com/office/officeart/2005/8/layout/vList4"/>
    <dgm:cxn modelId="{ADBC6F56-5C0D-47B1-BED6-F8C0C09D281F}" type="presParOf" srcId="{804E8A0F-A73C-401A-A33F-513279CB0948}" destId="{C169E3AF-0AB7-41B5-91CF-6F11C9140C07}" srcOrd="16" destOrd="0" presId="urn:microsoft.com/office/officeart/2005/8/layout/vList4"/>
    <dgm:cxn modelId="{9437C840-0E46-4BCC-9AA1-EC081C8DE05B}" type="presParOf" srcId="{C169E3AF-0AB7-41B5-91CF-6F11C9140C07}" destId="{88FB705F-AFB4-4F2B-B220-4D34AE1AA835}" srcOrd="0" destOrd="0" presId="urn:microsoft.com/office/officeart/2005/8/layout/vList4"/>
    <dgm:cxn modelId="{C6B76DB6-8471-4170-B649-37B34E7C7EC9}" type="presParOf" srcId="{C169E3AF-0AB7-41B5-91CF-6F11C9140C07}" destId="{C550BF78-9258-4AA8-9958-15E3D8BB39E7}" srcOrd="1" destOrd="0" presId="urn:microsoft.com/office/officeart/2005/8/layout/vList4"/>
    <dgm:cxn modelId="{2C6D5531-929E-4B6E-8ABA-E6F467CF41D8}" type="presParOf" srcId="{C169E3AF-0AB7-41B5-91CF-6F11C9140C07}" destId="{38041E25-7AD5-4CDA-8262-31FE8E26DD5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BB541-63F6-45A6-BB1F-BD7C4D504E22}">
      <dsp:nvSpPr>
        <dsp:cNvPr id="0" name=""/>
        <dsp:cNvSpPr/>
      </dsp:nvSpPr>
      <dsp:spPr>
        <a:xfrm>
          <a:off x="0" y="0"/>
          <a:ext cx="8596668" cy="5572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/>
            <a:t>Période que l’enfant a déjà fait dans la rue</a:t>
          </a:r>
          <a:endParaRPr lang="fr-FR" sz="2500" kern="1200" dirty="0"/>
        </a:p>
      </dsp:txBody>
      <dsp:txXfrm>
        <a:off x="1775053" y="0"/>
        <a:ext cx="6821614" cy="557203"/>
      </dsp:txXfrm>
    </dsp:sp>
    <dsp:sp modelId="{B897CBD3-C0E2-4C5D-AE48-A681F7F36228}">
      <dsp:nvSpPr>
        <dsp:cNvPr id="0" name=""/>
        <dsp:cNvSpPr/>
      </dsp:nvSpPr>
      <dsp:spPr>
        <a:xfrm>
          <a:off x="55720" y="55720"/>
          <a:ext cx="1719333" cy="44576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B770F6E-FA9F-45DB-BA69-86653A3C2C0A}">
      <dsp:nvSpPr>
        <dsp:cNvPr id="0" name=""/>
        <dsp:cNvSpPr/>
      </dsp:nvSpPr>
      <dsp:spPr>
        <a:xfrm>
          <a:off x="0" y="612923"/>
          <a:ext cx="8596668" cy="5572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Moins de 6 mois: 28%</a:t>
          </a:r>
        </a:p>
      </dsp:txBody>
      <dsp:txXfrm>
        <a:off x="1775053" y="612923"/>
        <a:ext cx="6821614" cy="557203"/>
      </dsp:txXfrm>
    </dsp:sp>
    <dsp:sp modelId="{ECAABCB0-904F-430C-BDC1-58943E1BD7C1}">
      <dsp:nvSpPr>
        <dsp:cNvPr id="0" name=""/>
        <dsp:cNvSpPr/>
      </dsp:nvSpPr>
      <dsp:spPr>
        <a:xfrm>
          <a:off x="55720" y="668643"/>
          <a:ext cx="1719333" cy="44576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22D24E-BA90-44EE-B7FB-CDFDD13FAC5C}">
      <dsp:nvSpPr>
        <dsp:cNvPr id="0" name=""/>
        <dsp:cNvSpPr/>
      </dsp:nvSpPr>
      <dsp:spPr>
        <a:xfrm>
          <a:off x="0" y="1225846"/>
          <a:ext cx="8596668" cy="5572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Entre 7 à 2 ans: 45 %</a:t>
          </a:r>
        </a:p>
      </dsp:txBody>
      <dsp:txXfrm>
        <a:off x="1775053" y="1225846"/>
        <a:ext cx="6821614" cy="557203"/>
      </dsp:txXfrm>
    </dsp:sp>
    <dsp:sp modelId="{4AF0ADE5-4009-4689-AFFA-5A3212E4B458}">
      <dsp:nvSpPr>
        <dsp:cNvPr id="0" name=""/>
        <dsp:cNvSpPr/>
      </dsp:nvSpPr>
      <dsp:spPr>
        <a:xfrm>
          <a:off x="55720" y="1281567"/>
          <a:ext cx="1719333" cy="44576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A3BC82F-1056-48C0-B086-6380620F4611}">
      <dsp:nvSpPr>
        <dsp:cNvPr id="0" name=""/>
        <dsp:cNvSpPr/>
      </dsp:nvSpPr>
      <dsp:spPr>
        <a:xfrm>
          <a:off x="0" y="1838770"/>
          <a:ext cx="8596668" cy="5572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Entre 3 à 5 ans: 20%</a:t>
          </a:r>
        </a:p>
      </dsp:txBody>
      <dsp:txXfrm>
        <a:off x="1775053" y="1838770"/>
        <a:ext cx="6821614" cy="557203"/>
      </dsp:txXfrm>
    </dsp:sp>
    <dsp:sp modelId="{98BE62D5-01CB-4413-8716-471733653A86}">
      <dsp:nvSpPr>
        <dsp:cNvPr id="0" name=""/>
        <dsp:cNvSpPr/>
      </dsp:nvSpPr>
      <dsp:spPr>
        <a:xfrm>
          <a:off x="55720" y="1894490"/>
          <a:ext cx="1719333" cy="44576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91521A1-0878-42F0-8574-451F624D30F3}">
      <dsp:nvSpPr>
        <dsp:cNvPr id="0" name=""/>
        <dsp:cNvSpPr/>
      </dsp:nvSpPr>
      <dsp:spPr>
        <a:xfrm>
          <a:off x="0" y="2451693"/>
          <a:ext cx="8596668" cy="5572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6 ans et plus: 7%</a:t>
          </a:r>
        </a:p>
      </dsp:txBody>
      <dsp:txXfrm>
        <a:off x="1775053" y="2451693"/>
        <a:ext cx="6821614" cy="557203"/>
      </dsp:txXfrm>
    </dsp:sp>
    <dsp:sp modelId="{CB9AFFF5-54AF-43F3-9E17-DCD9765A8924}">
      <dsp:nvSpPr>
        <dsp:cNvPr id="0" name=""/>
        <dsp:cNvSpPr/>
      </dsp:nvSpPr>
      <dsp:spPr>
        <a:xfrm>
          <a:off x="55720" y="2507413"/>
          <a:ext cx="1719333" cy="44576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213803A-8D80-41BA-9276-2E04509B73D4}">
      <dsp:nvSpPr>
        <dsp:cNvPr id="0" name=""/>
        <dsp:cNvSpPr/>
      </dsp:nvSpPr>
      <dsp:spPr>
        <a:xfrm>
          <a:off x="0" y="3064616"/>
          <a:ext cx="8596668" cy="5572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b="1" kern="1200"/>
            <a:t>Période que l’enfant a  fait dans le centre</a:t>
          </a:r>
          <a:endParaRPr lang="fr-FR" sz="2500" kern="1200" dirty="0"/>
        </a:p>
      </dsp:txBody>
      <dsp:txXfrm>
        <a:off x="1775053" y="3064616"/>
        <a:ext cx="6821614" cy="557203"/>
      </dsp:txXfrm>
    </dsp:sp>
    <dsp:sp modelId="{F668A125-3567-4C71-9AED-888211A6587B}">
      <dsp:nvSpPr>
        <dsp:cNvPr id="0" name=""/>
        <dsp:cNvSpPr/>
      </dsp:nvSpPr>
      <dsp:spPr>
        <a:xfrm>
          <a:off x="55720" y="3120337"/>
          <a:ext cx="1719333" cy="44576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1E53D0C-603E-4175-8644-02190E653EBD}">
      <dsp:nvSpPr>
        <dsp:cNvPr id="0" name=""/>
        <dsp:cNvSpPr/>
      </dsp:nvSpPr>
      <dsp:spPr>
        <a:xfrm>
          <a:off x="0" y="3677540"/>
          <a:ext cx="8596668" cy="5572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Moins d’une année: 44%</a:t>
          </a:r>
        </a:p>
      </dsp:txBody>
      <dsp:txXfrm>
        <a:off x="1775053" y="3677540"/>
        <a:ext cx="6821614" cy="557203"/>
      </dsp:txXfrm>
    </dsp:sp>
    <dsp:sp modelId="{750FE3BE-F3A9-43E7-AB9D-1A47AB3AE324}">
      <dsp:nvSpPr>
        <dsp:cNvPr id="0" name=""/>
        <dsp:cNvSpPr/>
      </dsp:nvSpPr>
      <dsp:spPr>
        <a:xfrm>
          <a:off x="55720" y="3733260"/>
          <a:ext cx="1719333" cy="44576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2DA341A-EC7F-4E4F-A0E2-B388898C31AE}">
      <dsp:nvSpPr>
        <dsp:cNvPr id="0" name=""/>
        <dsp:cNvSpPr/>
      </dsp:nvSpPr>
      <dsp:spPr>
        <a:xfrm>
          <a:off x="0" y="4290463"/>
          <a:ext cx="8596668" cy="5572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/>
            <a:t>1 à 3 ans: 48%</a:t>
          </a:r>
        </a:p>
      </dsp:txBody>
      <dsp:txXfrm>
        <a:off x="1775053" y="4290463"/>
        <a:ext cx="6821614" cy="557203"/>
      </dsp:txXfrm>
    </dsp:sp>
    <dsp:sp modelId="{B8B4469D-C9E0-480C-B50C-E4E1473ACDFD}">
      <dsp:nvSpPr>
        <dsp:cNvPr id="0" name=""/>
        <dsp:cNvSpPr/>
      </dsp:nvSpPr>
      <dsp:spPr>
        <a:xfrm>
          <a:off x="55720" y="4346184"/>
          <a:ext cx="1719333" cy="44576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8FB705F-AFB4-4F2B-B220-4D34AE1AA835}">
      <dsp:nvSpPr>
        <dsp:cNvPr id="0" name=""/>
        <dsp:cNvSpPr/>
      </dsp:nvSpPr>
      <dsp:spPr>
        <a:xfrm>
          <a:off x="0" y="4903387"/>
          <a:ext cx="8596668" cy="5572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Plus de 3 ans: 8%</a:t>
          </a:r>
        </a:p>
      </dsp:txBody>
      <dsp:txXfrm>
        <a:off x="1775053" y="4903387"/>
        <a:ext cx="6821614" cy="557203"/>
      </dsp:txXfrm>
    </dsp:sp>
    <dsp:sp modelId="{C550BF78-9258-4AA8-9958-15E3D8BB39E7}">
      <dsp:nvSpPr>
        <dsp:cNvPr id="0" name=""/>
        <dsp:cNvSpPr/>
      </dsp:nvSpPr>
      <dsp:spPr>
        <a:xfrm>
          <a:off x="55720" y="4959107"/>
          <a:ext cx="1719333" cy="44576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9A7C1-1B31-4096-B691-E2C33C2FDB7E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BD366-B10A-4E79-8081-162BC3E0E5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BD366-B10A-4E79-8081-162BC3E0E579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495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18D9-49E6-4E74-B035-0D0138410FA9}" type="datetime1">
              <a:rPr lang="fr-FR" smtClean="0"/>
              <a:t>22/03/2023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SHEM RD Congo : 1A Avenu LUSAKA, Quartier KEYSHERO, Commune de Goma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528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21D2-F611-4486-B054-A89A02C42AED}" type="datetime1">
              <a:rPr lang="fr-FR" smtClean="0"/>
              <a:t>22/03/2023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SHEM RD Congo : 1A Avenu LUSAKA, Quartier KEYSHERO, Commune de Goma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96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35FE-AEC2-4DD8-864B-589AFACA1D65}" type="datetime1">
              <a:rPr lang="fr-FR" smtClean="0"/>
              <a:t>22/03/2023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SHEM RD Congo : 1A Avenu LUSAKA, Quartier KEYSHERO, Commune de Goma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9868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2CA72-FDCF-40C9-AFCE-275AB596070C}" type="datetime1">
              <a:rPr lang="fr-FR" smtClean="0"/>
              <a:t>22/03/2023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SHEM RD Congo : 1A Avenu LUSAKA, Quartier KEYSHERO, Commune de Goma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848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61657-98A8-4BAC-9C6A-35E3FD43DD27}" type="datetime1">
              <a:rPr lang="fr-FR" smtClean="0"/>
              <a:t>22/03/2023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SHEM RD Congo : 1A Avenu LUSAKA, Quartier KEYSHERO, Commune de Goma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0443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44FC-8D37-4ED1-9EC8-88AEBD74A6B6}" type="datetime1">
              <a:rPr lang="fr-FR" smtClean="0"/>
              <a:t>22/03/2023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SHEM RD Congo : 1A Avenu LUSAKA, Quartier KEYSHERO, Commune de Goma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9024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4B1A9-3E37-46F2-84B3-098BE5458631}" type="datetime1">
              <a:rPr lang="fr-FR" smtClean="0"/>
              <a:t>22/03/2023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SHEM RD Congo : 1A Avenu LUSAKA, Quartier KEYSHERO, Commune de Goma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468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2CAB-B369-4042-BCE7-0500646EEE97}" type="datetime1">
              <a:rPr lang="fr-FR" smtClean="0"/>
              <a:t>22/03/2023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SHEM RD Congo : 1A Avenu LUSAKA, Quartier KEYSHERO, Commune de Goma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518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9A8D-387B-4554-BDB7-3F9E833A17CF}" type="datetime1">
              <a:rPr lang="fr-FR" smtClean="0"/>
              <a:t>22/03/2023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SHEM RD Congo : 1A Avenu LUSAKA, Quartier KEYSHERO, Commune de Goma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93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DB28-764F-42E2-B40F-BDA09DBCC785}" type="datetime1">
              <a:rPr lang="fr-FR" smtClean="0"/>
              <a:t>22/03/2023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SHEM RD Congo : 1A Avenu LUSAKA, Quartier KEYSHERO, Commune de Goma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445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DA464-F91E-4B42-9649-6EBACBD7621C}" type="datetime1">
              <a:rPr lang="fr-FR" smtClean="0"/>
              <a:t>22/03/2023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SHEM RD Congo : 1A Avenu LUSAKA, Quartier KEYSHERO, Commune de Goma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85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1E2A-59A4-41F9-83D7-5E0C0FC4E73E}" type="datetime1">
              <a:rPr lang="fr-FR" smtClean="0"/>
              <a:t>22/03/2023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SHEM RD Congo : 1A Avenu LUSAKA, Quartier KEYSHERO, Commune de Goma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781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1949-CE39-403A-9446-0791738C799A}" type="datetime1">
              <a:rPr lang="fr-FR" smtClean="0"/>
              <a:t>22/03/2023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SHEM RD Congo : 1A Avenu LUSAKA, Quartier KEYSHERO, Commune de Goma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13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71EB-73DD-4EF6-B1B0-141A29057C2C}" type="datetime1">
              <a:rPr lang="fr-FR" smtClean="0"/>
              <a:t>22/03/2023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SHEM RD Congo : 1A Avenu LUSAKA, Quartier KEYSHERO, Commune de Goma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49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3BD6-EEB1-4C06-B983-7D60A2F1A192}" type="datetime1">
              <a:rPr lang="fr-FR" smtClean="0"/>
              <a:t>22/03/2023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SHEM RD Congo : 1A Avenu LUSAKA, Quartier KEYSHERO, Commune de Goma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160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74FC-39F9-447F-BCBD-56197C3D08ED}" type="datetime1">
              <a:rPr lang="fr-FR" smtClean="0"/>
              <a:t>22/03/2023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SHEM RD Congo : 1A Avenu LUSAKA, Quartier KEYSHERO, Commune de Goma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87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248F8-295E-45F4-A400-EA3E8275CA63}" type="datetime1">
              <a:rPr lang="fr-FR" smtClean="0"/>
              <a:t>22/03/2023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SHEM RD Congo : 1A Avenu LUSAKA, Quartier KEYSHERO, Commune de Goma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9684FF-72AB-4A45-AA44-2FF3D1BEAB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50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shemrdcongo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hemrdcongo.net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1222" y="1342163"/>
            <a:ext cx="9144000" cy="2041116"/>
          </a:xfrm>
        </p:spPr>
        <p:txBody>
          <a:bodyPr>
            <a:normAutofit/>
          </a:bodyPr>
          <a:lstStyle/>
          <a:p>
            <a:pPr algn="ctr"/>
            <a:r>
              <a:rPr lang="fr-FR" sz="2000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SOLIDARITE HUMANITAIRE POUR LES ENFANTS MARGINALISES</a:t>
            </a:r>
          </a:p>
        </p:txBody>
      </p:sp>
      <p:pic>
        <p:nvPicPr>
          <p:cNvPr id="4" name="Image 3" descr="C:\Users\MATHIEU\Desktop\PRINT\LOGO O!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87" y="1946365"/>
            <a:ext cx="6531428" cy="11625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1066799" y="3383278"/>
            <a:ext cx="9144000" cy="289995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 DE L’ETUDE DES ENFANTS RECIDIVES ET LEURS FAMILLES DANS LA VILLE DE GOMA </a:t>
            </a:r>
          </a:p>
          <a:p>
            <a:r>
              <a:rPr lang="fr-FR" sz="15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Par: Philippe AKSANTI</a:t>
            </a:r>
          </a:p>
          <a:p>
            <a:r>
              <a:rPr lang="fr-FR" sz="15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 la coordination de: Mr KAMBALE MATHIELA</a:t>
            </a:r>
          </a:p>
          <a:p>
            <a:r>
              <a:rPr lang="fr-FR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Octobre 2018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2096086" y="3108960"/>
            <a:ext cx="62179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1</a:t>
            </a:fld>
            <a:endParaRPr lang="fr-FR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EEA2-C36A-4103-9980-827CAAB35CF8}" type="datetime1">
              <a:rPr lang="fr-FR" smtClean="0"/>
              <a:t>22/03/2023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87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0560"/>
          </a:xfrm>
        </p:spPr>
        <p:txBody>
          <a:bodyPr/>
          <a:lstStyle/>
          <a:p>
            <a:r>
              <a:rPr lang="fr-FR" dirty="0"/>
              <a:t>IV. PRESENTATION DES RESULTATS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397727"/>
            <a:ext cx="8596668" cy="4643636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Articulation du chapitre:</a:t>
            </a:r>
          </a:p>
          <a:p>
            <a:pPr algn="just">
              <a:buAutoNum type="alphaUcPeriod"/>
            </a:pPr>
            <a:r>
              <a:rPr lang="fr-FR" sz="2800" dirty="0">
                <a:solidFill>
                  <a:schemeClr val="accent2"/>
                </a:solidFill>
              </a:rPr>
              <a:t>Résultats des enfants récidives</a:t>
            </a:r>
          </a:p>
          <a:p>
            <a:pPr algn="just">
              <a:buAutoNum type="alphaUcPeriod"/>
            </a:pPr>
            <a:r>
              <a:rPr lang="fr-FR" sz="2800" dirty="0">
                <a:solidFill>
                  <a:schemeClr val="accent2"/>
                </a:solidFill>
              </a:rPr>
              <a:t>Résultats des familles des enfants récidives</a:t>
            </a:r>
          </a:p>
          <a:p>
            <a:pPr algn="just">
              <a:buAutoNum type="alphaUcPeriod"/>
            </a:pPr>
            <a:r>
              <a:rPr lang="fr-FR" sz="2800" dirty="0">
                <a:solidFill>
                  <a:schemeClr val="accent2"/>
                </a:solidFill>
              </a:rPr>
              <a:t>Résultats des organisations qui encadrent les enfants</a:t>
            </a:r>
          </a:p>
          <a:p>
            <a:pPr algn="just">
              <a:buAutoNum type="alphaUcPeriod"/>
            </a:pPr>
            <a:r>
              <a:rPr lang="fr-FR" sz="2800" dirty="0">
                <a:solidFill>
                  <a:schemeClr val="accent2"/>
                </a:solidFill>
              </a:rPr>
              <a:t>Analyse des Forces, Faiblesses, Opportunités et Menaces.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10</a:t>
            </a:fld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6341-6D9C-4CC9-8194-BF7B984FFFFC}" type="datetime1">
              <a:rPr lang="fr-FR" smtClean="0"/>
              <a:t>22/03/2023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554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574767"/>
            <a:ext cx="8596668" cy="5466596"/>
          </a:xfrm>
        </p:spPr>
        <p:txBody>
          <a:bodyPr/>
          <a:lstStyle/>
          <a:p>
            <a:pPr>
              <a:buAutoNum type="alphaUcPeriod"/>
            </a:pPr>
            <a:r>
              <a:rPr lang="fr-FR" dirty="0">
                <a:solidFill>
                  <a:schemeClr val="accent2"/>
                </a:solidFill>
              </a:rPr>
              <a:t>Les résultats des enfants récidives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tx1"/>
                </a:solidFill>
              </a:rPr>
              <a:t>Sexe des enfants: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fr-FR" sz="1400" dirty="0">
                <a:solidFill>
                  <a:schemeClr val="tx1"/>
                </a:solidFill>
              </a:rPr>
              <a:t>Parmi les 100 enfants identifiés et enquêtés dans la rue à Goma, il y avait  81% des garçons et 19% des filles. 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graphicFrame>
        <p:nvGraphicFramePr>
          <p:cNvPr id="4" name="Graphique 3"/>
          <p:cNvGraphicFramePr/>
          <p:nvPr>
            <p:extLst>
              <p:ext uri="{D42A27DB-BD31-4B8C-83A1-F6EECF244321}">
                <p14:modId xmlns:p14="http://schemas.microsoft.com/office/powerpoint/2010/main" val="1708181860"/>
              </p:ext>
            </p:extLst>
          </p:nvPr>
        </p:nvGraphicFramePr>
        <p:xfrm>
          <a:off x="781836" y="1867989"/>
          <a:ext cx="4848256" cy="2965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11</a:t>
            </a:fld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3D4FF-42DD-41B5-94CE-D337EB6BE01D}" type="datetime1">
              <a:rPr lang="fr-FR" smtClean="0"/>
              <a:t>22/03/2023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453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574767"/>
            <a:ext cx="8596668" cy="54665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Age des enfants: 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400" dirty="0">
                <a:solidFill>
                  <a:schemeClr val="tx1"/>
                </a:solidFill>
              </a:rPr>
              <a:t>La moitié des enfants récidives identifiés et enquêtés dans la ville de Goma se retrouvent dans une tranche d’âge de 10 à 23 ans. D’autres, soit 45%  se retrouvent dans une tranche d’âge de 14 à 17 ans. Il sied de signaler que 5% des enfants se trouvent dans une tranche d’âge de 5 à 9 ans.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1400" b="1" dirty="0">
                <a:solidFill>
                  <a:schemeClr val="tx1"/>
                </a:solidFill>
              </a:rPr>
              <a:t>Statuts social des enfants récidives: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tx1"/>
                </a:solidFill>
              </a:rPr>
              <a:t>Orphelins: 39 %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tx1"/>
                </a:solidFill>
              </a:rPr>
              <a:t>Enfants issus des familles séparées: 11%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tx1"/>
                </a:solidFill>
              </a:rPr>
              <a:t>N’est pas orphelins: 50% 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096097"/>
              </p:ext>
            </p:extLst>
          </p:nvPr>
        </p:nvGraphicFramePr>
        <p:xfrm>
          <a:off x="677334" y="1030422"/>
          <a:ext cx="4639468" cy="15299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{21E4AEA4-8DFA-4A89-87EB-49C32662AFE0}</a:tableStyleId>
              </a:tblPr>
              <a:tblGrid>
                <a:gridCol w="1096581">
                  <a:extLst>
                    <a:ext uri="{9D8B030D-6E8A-4147-A177-3AD203B41FA5}">
                      <a16:colId xmlns:a16="http://schemas.microsoft.com/office/drawing/2014/main" val="1917710433"/>
                    </a:ext>
                  </a:extLst>
                </a:gridCol>
                <a:gridCol w="1096581">
                  <a:extLst>
                    <a:ext uri="{9D8B030D-6E8A-4147-A177-3AD203B41FA5}">
                      <a16:colId xmlns:a16="http://schemas.microsoft.com/office/drawing/2014/main" val="3845713607"/>
                    </a:ext>
                  </a:extLst>
                </a:gridCol>
                <a:gridCol w="1223153">
                  <a:extLst>
                    <a:ext uri="{9D8B030D-6E8A-4147-A177-3AD203B41FA5}">
                      <a16:colId xmlns:a16="http://schemas.microsoft.com/office/drawing/2014/main" val="2341577569"/>
                    </a:ext>
                  </a:extLst>
                </a:gridCol>
                <a:gridCol w="1223153">
                  <a:extLst>
                    <a:ext uri="{9D8B030D-6E8A-4147-A177-3AD203B41FA5}">
                      <a16:colId xmlns:a16="http://schemas.microsoft.com/office/drawing/2014/main" val="3068777164"/>
                    </a:ext>
                  </a:extLst>
                </a:gridCol>
              </a:tblGrid>
              <a:tr h="305980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Tranche d’âge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Effectifs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Pourcentage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7182465"/>
                  </a:ext>
                </a:extLst>
              </a:tr>
              <a:tr h="305980">
                <a:tc rowSpan="4">
                  <a:txBody>
                    <a:bodyPr/>
                    <a:lstStyle/>
                    <a:p>
                      <a:pPr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5 à 9 ans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5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5,0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3854072"/>
                  </a:ext>
                </a:extLst>
              </a:tr>
              <a:tr h="3059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10 à 13 ans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50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50,0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1573730"/>
                  </a:ext>
                </a:extLst>
              </a:tr>
              <a:tr h="3059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14 à 17 ans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45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45,0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1943368"/>
                  </a:ext>
                </a:extLst>
              </a:tr>
              <a:tr h="30598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Total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100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100,0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0310875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12</a:t>
            </a:fld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848A9-750E-4153-841C-88E3C3957A6C}" type="datetime1">
              <a:rPr lang="fr-FR" smtClean="0"/>
              <a:t>22/03/2023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47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574767"/>
            <a:ext cx="8596668" cy="54665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Répartition des enfants selon les centres d’encadrement: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sz="16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16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16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16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16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16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fr-FR" sz="16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600" dirty="0">
                <a:solidFill>
                  <a:schemeClr val="tx1"/>
                </a:solidFill>
              </a:rPr>
              <a:t>Nous constatons que 65% des enfants récidives ont été encadrés dans le centre Don Bosco/</a:t>
            </a:r>
            <a:r>
              <a:rPr lang="fr-FR" sz="1600" dirty="0" err="1">
                <a:solidFill>
                  <a:schemeClr val="tx1"/>
                </a:solidFill>
              </a:rPr>
              <a:t>Gahinja</a:t>
            </a:r>
            <a:r>
              <a:rPr lang="fr-FR" sz="1600" dirty="0">
                <a:solidFill>
                  <a:schemeClr val="tx1"/>
                </a:solidFill>
              </a:rPr>
              <a:t>. Suivi de 25 enfants qui étaient encadrés dans le centre CEAVU/MIDEPHEOPS. En plus, 4% dans le centre INUKA et 1% dans le centre CHILDREN VOICE. Par contre, 5% étaient encadrés d’autres centres en dehors de Goma. 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graphicFrame>
        <p:nvGraphicFramePr>
          <p:cNvPr id="4" name="Graphique 3"/>
          <p:cNvGraphicFramePr/>
          <p:nvPr>
            <p:extLst>
              <p:ext uri="{D42A27DB-BD31-4B8C-83A1-F6EECF244321}">
                <p14:modId xmlns:p14="http://schemas.microsoft.com/office/powerpoint/2010/main" val="3339086534"/>
              </p:ext>
            </p:extLst>
          </p:nvPr>
        </p:nvGraphicFramePr>
        <p:xfrm>
          <a:off x="781837" y="1120684"/>
          <a:ext cx="6339841" cy="3085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13</a:t>
            </a:fld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2096F-801B-4CEA-986B-098BB07677DC}" type="datetime1">
              <a:rPr lang="fr-FR" smtClean="0"/>
              <a:t>22/03/2023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6449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3598135"/>
              </p:ext>
            </p:extLst>
          </p:nvPr>
        </p:nvGraphicFramePr>
        <p:xfrm>
          <a:off x="677334" y="574767"/>
          <a:ext cx="8596668" cy="5466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14</a:t>
            </a:fld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05383-9065-4BD3-A5E3-4223557295BC}" type="datetime1">
              <a:rPr lang="fr-FR" smtClean="0"/>
              <a:t>22/03/2023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347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43951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b="1" dirty="0">
                <a:solidFill>
                  <a:schemeClr val="tx1"/>
                </a:solidFill>
              </a:rPr>
              <a:t>Occupation actuelle des enfants: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77334" y="1294228"/>
            <a:ext cx="4453857" cy="507106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fr-FR" sz="1100" dirty="0"/>
              <a:t>Sans occupation/Mendicité/Sexualité: 83%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1100" dirty="0"/>
              <a:t>Colporteur: 17% </a:t>
            </a:r>
          </a:p>
          <a:p>
            <a:pPr marL="0" indent="0">
              <a:buNone/>
            </a:pPr>
            <a:r>
              <a:rPr lang="fr-FR" sz="1100" dirty="0"/>
              <a:t>Ces enfants se livrent à la sexualité, la mendicité et à la drogue. Les filles ont déjà des petits fils de la rue.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Espace réservé du contenu 4" descr="C:\Users\HP\Documents\PROGRAMME SHEM\PHOTOS EMA GOMA\PHOTO MWINJA\ESTHA GATHO 086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005" y="1294228"/>
            <a:ext cx="2365157" cy="337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C:\Users\HP\Documents\PROGRAMME SHEM\PHOTOS EMA GOMA\PHOTO MWINJA\NIKLET MURASA FURAHA 08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62" y="1288806"/>
            <a:ext cx="2166426" cy="3381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C:\Users\HP\Documents\PROGRAMME SHEM\PHOTOS EMA GOMA\MONIREH\BYENDA DANIEL 09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74" y="4670474"/>
            <a:ext cx="2141805" cy="169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C:\Users\HP\Documents\PROGRAMME SHEM\PHOTOS EMA GOMA\MONIREH\BLANDINE GANANE 06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78" y="4670474"/>
            <a:ext cx="2365157" cy="169481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3941074996"/>
              </p:ext>
            </p:extLst>
          </p:nvPr>
        </p:nvGraphicFramePr>
        <p:xfrm>
          <a:off x="375959" y="2343661"/>
          <a:ext cx="4572000" cy="3732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15</a:t>
            </a:fld>
            <a:endParaRPr lang="fr-FR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0A72-9B18-4C52-900C-6111E6503E6E}" type="datetime1">
              <a:rPr lang="fr-FR" smtClean="0"/>
              <a:t>22/03/2023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310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43951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800" b="1" dirty="0">
                <a:solidFill>
                  <a:schemeClr val="tx1"/>
                </a:solidFill>
              </a:rPr>
              <a:t>Niveau scolaire des enfants récidives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77334" y="1189917"/>
            <a:ext cx="4429238" cy="48873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B0F0"/>
                </a:solidFill>
              </a:rPr>
              <a:t>Sans niveau d’étude: 16%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B0F0"/>
                </a:solidFill>
              </a:rPr>
              <a:t>Niveau primaire: 78%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B0F0"/>
                </a:solidFill>
              </a:rPr>
              <a:t>Niveau secondaire: 6%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dirty="0"/>
              <a:t>Les enfants qui n’étudient pas constituent déjà une bombe à retardement  dans la communauté.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b="1" dirty="0"/>
              <a:t>Etat actuel des enfants récidives: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B0F0"/>
                </a:solidFill>
              </a:rPr>
              <a:t>Souffrance/misère: 39%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B0F0"/>
                </a:solidFill>
              </a:rPr>
              <a:t>Drogués:20%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B0F0"/>
                </a:solidFill>
              </a:rPr>
              <a:t>Saleté:41 %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r-FR" dirty="0"/>
          </a:p>
          <a:p>
            <a:pPr marL="0" indent="0" algn="just">
              <a:lnSpc>
                <a:spcPct val="150000"/>
              </a:lnSpc>
              <a:buNone/>
            </a:pPr>
            <a:endParaRPr lang="fr-FR" dirty="0"/>
          </a:p>
          <a:p>
            <a:pPr marL="0" indent="0" algn="just">
              <a:lnSpc>
                <a:spcPct val="150000"/>
              </a:lnSpc>
              <a:buNone/>
            </a:pPr>
            <a:endParaRPr lang="fr-FR" dirty="0"/>
          </a:p>
        </p:txBody>
      </p:sp>
      <p:pic>
        <p:nvPicPr>
          <p:cNvPr id="6" name="Espace réservé du contenu 5" descr="C:\Users\HP\Documents\PROGRAMME SHEM\PHOTOS EMA GOMA\PRUDENCE PHOTO\PHOTO Q MAPENDO ET MIKENO ET KAHEMBE\DIEME MUKESHA 077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129" y="609600"/>
            <a:ext cx="2250831" cy="3259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C:\Users\HP\Documents\PROGRAMME SHEM\PHOTOS EMA GOMA\PHOTO MWINJA\IMG_20180824_13475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59" y="609600"/>
            <a:ext cx="2178407" cy="325901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16</a:t>
            </a:fld>
            <a:endParaRPr lang="fr-FR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A1D26-7329-4CF7-8DDA-15E734AAE1C2}" type="datetime1">
              <a:rPr lang="fr-FR" smtClean="0"/>
              <a:t>22/03/2023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0466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2425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fr-FR" sz="1800" b="1" dirty="0">
                <a:solidFill>
                  <a:schemeClr val="tx1"/>
                </a:solidFill>
              </a:rPr>
              <a:t>Description des Kits reçus par l’enfant lors de la réinsertion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25" y="1252025"/>
            <a:ext cx="3615397" cy="4789337"/>
          </a:xfrm>
        </p:spPr>
        <p:txBody>
          <a:bodyPr/>
          <a:lstStyle/>
          <a:p>
            <a:r>
              <a:rPr lang="fr-FR" dirty="0"/>
              <a:t>Vêtements et chaussures: 46%</a:t>
            </a:r>
          </a:p>
          <a:p>
            <a:r>
              <a:rPr lang="fr-FR" dirty="0"/>
              <a:t>N’ont pas reçu le kit: 44%</a:t>
            </a:r>
          </a:p>
          <a:p>
            <a:r>
              <a:rPr lang="fr-FR" dirty="0"/>
              <a:t>Autres cadeaux: 5%</a:t>
            </a:r>
          </a:p>
          <a:p>
            <a:r>
              <a:rPr lang="fr-FR" dirty="0"/>
              <a:t>Kits scolaires seulement: 3%</a:t>
            </a:r>
          </a:p>
          <a:p>
            <a:r>
              <a:rPr lang="fr-FR" dirty="0"/>
              <a:t>Cahiers et habits seulement: 2%.</a:t>
            </a: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64210287"/>
              </p:ext>
            </p:extLst>
          </p:nvPr>
        </p:nvGraphicFramePr>
        <p:xfrm>
          <a:off x="677863" y="1252538"/>
          <a:ext cx="5385312" cy="4789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17</a:t>
            </a:fld>
            <a:endParaRPr lang="fr-FR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6E6D-F147-4A0D-931E-E84C2773B440}" type="datetime1">
              <a:rPr lang="fr-FR" smtClean="0"/>
              <a:t>22/03/2023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215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77334" y="1308295"/>
            <a:ext cx="7622604" cy="473306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FR" b="1" dirty="0"/>
              <a:t>Niveau de satisfaction des enfants par l’encadrement offert au centre: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1400" dirty="0"/>
              <a:t>Satisfait de l’encadrement: 64%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1400" dirty="0"/>
              <a:t>Moyennement satisfait de l’encadrement: 15 %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1400" dirty="0"/>
              <a:t>Non satisfait de l’encadrement: 21%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b="1" dirty="0"/>
              <a:t>Présence et utilisation actuelle du Kit par l’enfant: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1400" dirty="0"/>
              <a:t>Utilisation actuelle  du Kit: 24%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1400" dirty="0"/>
              <a:t>Le kit n’existe plus: 76 %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1600" b="1" dirty="0"/>
              <a:t>Raisons de la justification marginale de l’enfants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1400" dirty="0"/>
              <a:t>Dislocation familiale: 30%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1400" dirty="0"/>
              <a:t>Perte ou vol d’un bien familial: 7 %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1400" dirty="0"/>
              <a:t>Accusé de sorcier : 1%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1400" dirty="0"/>
              <a:t>Chassé par la famille à cause du mauvais comportement : 2%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1400" dirty="0"/>
              <a:t>La famine dans la maison/recherche de la nourriture dans la rue: 8%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18</a:t>
            </a:fld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CAC7-778D-4B98-A58A-BC9F32F9ABE1}" type="datetime1">
              <a:rPr lang="fr-FR" smtClean="0"/>
              <a:t>22/03/2023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165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77334" y="1308295"/>
            <a:ext cx="7622604" cy="4733066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fr-FR" sz="1600" b="1" dirty="0"/>
              <a:t>Raisons de la justification marginale de l’enfants (suite)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1400" dirty="0"/>
              <a:t>Non scolarité des enfants et influence des amis : 17 %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1400" dirty="0"/>
              <a:t>Conditions de vie défavorable dans la famille: 22%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1400" dirty="0"/>
              <a:t>Les statuts des parents: 5%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1400" dirty="0"/>
              <a:t>Mauvais encadrement dans le centre: 8%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1600" b="1" dirty="0"/>
              <a:t>Propositions des enfants aux centres d’encadrement</a:t>
            </a: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Que les Organisations les réintègrent dans les centres pour poursuivre la scolarisation (57%);</a:t>
            </a: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Que les Organisations améliorent le système d’encadrement dans les centres (22%);</a:t>
            </a: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Que les Organisations froment les enfants récidives en différents métiers professionnels (14%);</a:t>
            </a: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Que les organisations octroient des AGR aux familles des enfants récidives pour  (7%)</a:t>
            </a:r>
          </a:p>
          <a:p>
            <a:pPr algn="just">
              <a:buFontTx/>
              <a:buChar char="-"/>
            </a:pPr>
            <a:endParaRPr lang="fr-FR" sz="1400" dirty="0"/>
          </a:p>
          <a:p>
            <a:pPr algn="just">
              <a:buFontTx/>
              <a:buChar char="-"/>
            </a:pPr>
            <a:endParaRPr lang="fr-FR" sz="1600" b="1" dirty="0"/>
          </a:p>
          <a:p>
            <a:pPr marL="0" indent="0" algn="just">
              <a:buNone/>
            </a:pPr>
            <a:endParaRPr lang="fr-FR" sz="16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-378823" y="14761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19</a:t>
            </a:fld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7355-BF7C-4A2C-B6C6-7BC8CD4C34F8}" type="datetime1">
              <a:rPr lang="fr-FR" smtClean="0"/>
              <a:t>22/03/2023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6782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:\Users\USER\Documents\PROGRAMME HUMANITAIRE PHILIPPE\Logo  SHEM\LOGO O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02" y="2112817"/>
            <a:ext cx="575945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 PLAN DU RAPPORT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515290"/>
            <a:ext cx="8596668" cy="5342709"/>
          </a:xfrm>
        </p:spPr>
        <p:txBody>
          <a:bodyPr>
            <a:normAutofit fontScale="92500" lnSpcReduction="10000"/>
          </a:bodyPr>
          <a:lstStyle/>
          <a:p>
            <a:pPr marL="400050" indent="-400050">
              <a:buAutoNum type="romanUcPeriod"/>
            </a:pPr>
            <a:r>
              <a:rPr lang="fr-FR" b="1" dirty="0"/>
              <a:t>CONTREXTE ET JUSTIFICATION </a:t>
            </a:r>
          </a:p>
          <a:p>
            <a:pPr marL="400050" indent="-400050">
              <a:buAutoNum type="romanUcPeriod"/>
            </a:pPr>
            <a:r>
              <a:rPr lang="fr-FR" b="1" dirty="0"/>
              <a:t>PRESENTION DE L’ORGANISATION SHEM</a:t>
            </a:r>
          </a:p>
          <a:p>
            <a:pPr marL="400050" indent="-400050">
              <a:buAutoNum type="romanUcPeriod"/>
            </a:pPr>
            <a:r>
              <a:rPr lang="fr-FR" b="1" dirty="0"/>
              <a:t>APPROCHE METHODOLOGIQUE</a:t>
            </a:r>
          </a:p>
          <a:p>
            <a:pPr marL="400050" indent="-400050">
              <a:buAutoNum type="romanUcPeriod"/>
            </a:pPr>
            <a:r>
              <a:rPr lang="fr-FR" b="1" dirty="0"/>
              <a:t>PRESENTATION DES RESULTATS</a:t>
            </a:r>
          </a:p>
          <a:p>
            <a:pPr>
              <a:buAutoNum type="alphaUcPeriod"/>
            </a:pPr>
            <a:r>
              <a:rPr lang="fr-FR" b="1" dirty="0"/>
              <a:t>Les Résultats des enfants récidives</a:t>
            </a:r>
          </a:p>
          <a:p>
            <a:pPr>
              <a:buAutoNum type="alphaUcPeriod"/>
            </a:pPr>
            <a:r>
              <a:rPr lang="fr-FR" b="1" dirty="0"/>
              <a:t>Les Résultats des familles des enfants récidives</a:t>
            </a:r>
          </a:p>
          <a:p>
            <a:pPr>
              <a:buAutoNum type="alphaUcPeriod"/>
            </a:pPr>
            <a:r>
              <a:rPr lang="fr-FR" b="1" dirty="0"/>
              <a:t>Les Résultats des Organisations qui encadrent les enfants Récidives</a:t>
            </a:r>
          </a:p>
          <a:p>
            <a:pPr>
              <a:buAutoNum type="alphaUcPeriod"/>
            </a:pPr>
            <a:r>
              <a:rPr lang="fr-FR" b="1" dirty="0"/>
              <a:t>Profil des Organisations enquêtées </a:t>
            </a:r>
          </a:p>
          <a:p>
            <a:pPr>
              <a:buAutoNum type="alphaUcPeriod"/>
            </a:pPr>
            <a:r>
              <a:rPr lang="fr-FR" b="1" dirty="0"/>
              <a:t>Analyse des Forces, Faiblesses, Opportunités et Menaces </a:t>
            </a:r>
          </a:p>
          <a:p>
            <a:pPr marL="400050" indent="-400050">
              <a:buAutoNum type="romanUcPeriod" startAt="5"/>
            </a:pPr>
            <a:r>
              <a:rPr lang="fr-FR" b="1" dirty="0"/>
              <a:t>Présentation des propositions des parties prenantes (Enfants, familles, ONG, SHEM)</a:t>
            </a:r>
          </a:p>
          <a:p>
            <a:pPr marL="0" indent="0">
              <a:buNone/>
            </a:pPr>
            <a:r>
              <a:rPr lang="fr-FR" b="1" dirty="0"/>
              <a:t>Conclusion </a:t>
            </a:r>
          </a:p>
          <a:p>
            <a:pPr marL="0" indent="0">
              <a:buNone/>
            </a:pPr>
            <a:r>
              <a:rPr lang="fr-FR" b="1" dirty="0"/>
              <a:t>Annexes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b="1" dirty="0"/>
              <a:t>Les outils utilisés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b="1" dirty="0"/>
              <a:t>Liste des enquêteurs </a:t>
            </a:r>
          </a:p>
          <a:p>
            <a:pPr>
              <a:buFont typeface="Courier New" panose="02070309020205020404" pitchFamily="49" charset="0"/>
              <a:buChar char="o"/>
            </a:pPr>
            <a:endParaRPr lang="fr-FR" b="1" dirty="0"/>
          </a:p>
          <a:p>
            <a:pPr>
              <a:buFont typeface="Courier New" panose="02070309020205020404" pitchFamily="49" charset="0"/>
              <a:buChar char="o"/>
            </a:pPr>
            <a:endParaRPr lang="fr-FR" dirty="0"/>
          </a:p>
          <a:p>
            <a:pPr marL="400050" indent="-400050">
              <a:buAutoNum type="romanUcPeriod" startAt="5"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400050" indent="-400050">
              <a:buAutoNum type="romanUcPeriod"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2</a:t>
            </a:fld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B1A0-0CEF-4ABD-871D-A24774196F05}" type="datetime1">
              <a:rPr lang="fr-FR" smtClean="0"/>
              <a:t>22/03/2023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68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77334" y="1308295"/>
            <a:ext cx="7622604" cy="4733066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fr-FR" sz="1600" b="1" dirty="0"/>
              <a:t>Propositions des enfants à leurs familles:</a:t>
            </a: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Que les familles acceptent de les réintégrer et les prendre en charge au niveau scolaire (54%);</a:t>
            </a: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Que les familles améliorent les conditions de vie pour permettre les enfants de vivre en stabilité (22%);</a:t>
            </a: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Que les familles répondent aux besoins primaires des enfants (16,0%);</a:t>
            </a: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Qu’il est une réconciliation familiale (8%)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1600" b="1" dirty="0"/>
              <a:t>Proposition des enfants à l’ONG SHEM:</a:t>
            </a: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Que l’Organisation SHEM nous apprenne les métiers dans les centres (47%);</a:t>
            </a: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Que l’Organisation SHEM nous scolarise (36%);</a:t>
            </a: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Que l’Organisation SHEM appui les familles avec les moyens financiers pour subvenir aux besoins primordiaux (4%);</a:t>
            </a: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Que SHEM aide à réconcilier l’enfant avec les familles. </a:t>
            </a:r>
          </a:p>
          <a:p>
            <a:pPr marL="0" indent="0" algn="just">
              <a:buNone/>
            </a:pPr>
            <a:endParaRPr lang="fr-FR" sz="16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-378823" y="14761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20</a:t>
            </a:fld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B5DE-71E0-47D9-A564-69825D95401D}" type="datetime1">
              <a:rPr lang="fr-FR" smtClean="0"/>
              <a:t>22/03/2023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884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77334" y="1308295"/>
            <a:ext cx="7622604" cy="4733066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fr-FR" sz="1600" b="1" dirty="0"/>
              <a:t>Propositions des enfants à leurs familles:</a:t>
            </a: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Que les familles acceptent de les réintégrer et les prendre en charge au niveau scolaire (54%);</a:t>
            </a: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Que les familles améliorent les conditions de vie pour permettre les enfants de vivre en stabilité (22%);</a:t>
            </a: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Que les familles répondent aux besoins primaires des enfants (16,0%);</a:t>
            </a: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Qu’il est une réconciliation familiale (8%)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1600" b="1" dirty="0"/>
              <a:t>Proposition des enfants à l’ONG SHEM:</a:t>
            </a: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Que l’Organisation SHEM nous apprenne les métiers dans les centres (47%);</a:t>
            </a: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Que l’Organisation SHEM nous scolarise (36%);</a:t>
            </a: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Que l’Organisation SHEM appui les familles avec les moyens financiers pour subvenir aux besoins primordiaux (4%);</a:t>
            </a: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Que SHEM aide à réconcilier l’enfant avec les familles. </a:t>
            </a:r>
          </a:p>
          <a:p>
            <a:pPr marL="0" indent="0" algn="just">
              <a:buNone/>
            </a:pPr>
            <a:endParaRPr lang="fr-FR" sz="16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-378823" y="14761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21</a:t>
            </a:fld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BCA7-D058-49B6-87C6-930D015899EA}" type="datetime1">
              <a:rPr lang="fr-FR" smtClean="0"/>
              <a:t>22/03/2023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8244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2811"/>
          </a:xfrm>
        </p:spPr>
        <p:txBody>
          <a:bodyPr>
            <a:normAutofit fontScale="90000"/>
          </a:bodyPr>
          <a:lstStyle/>
          <a:p>
            <a:pPr algn="just"/>
            <a:r>
              <a:rPr lang="fr-FR" dirty="0">
                <a:solidFill>
                  <a:schemeClr val="accent2"/>
                </a:solidFill>
              </a:rPr>
              <a:t>B. </a:t>
            </a:r>
            <a:r>
              <a:rPr lang="fr-FR" sz="3100" dirty="0">
                <a:solidFill>
                  <a:schemeClr val="accent2"/>
                </a:solidFill>
              </a:rPr>
              <a:t>Résultats des familles des enfants récidives</a:t>
            </a:r>
            <a:br>
              <a:rPr lang="fr-FR" dirty="0">
                <a:solidFill>
                  <a:schemeClr val="accent2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449977"/>
            <a:ext cx="8596668" cy="4591385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B1. Caractéristiques socio démographiques des familles des ER identifiés </a:t>
            </a:r>
          </a:p>
          <a:p>
            <a:pPr marL="0" indent="0" algn="just">
              <a:buNone/>
            </a:pPr>
            <a:r>
              <a:rPr lang="fr-FR" sz="1400" dirty="0"/>
              <a:t>Au total, nous avons atteint 35 familles des ER sur un total de 100 familles planifiées. </a:t>
            </a:r>
          </a:p>
          <a:p>
            <a:pPr marL="0" indent="0" algn="just">
              <a:buNone/>
            </a:pPr>
            <a:r>
              <a:rPr lang="fr-FR" sz="1400" dirty="0"/>
              <a:t>Après enquête, encodage et analyse des données, les résultats ci après ont été obtenus: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Nous avons enquêtés 62, 9% du </a:t>
            </a:r>
            <a:r>
              <a:rPr lang="fr-FR" sz="1400" b="1" i="1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sexe</a:t>
            </a:r>
            <a:r>
              <a:rPr lang="fr-FR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masculin contre 31,9% du sexe féminin;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Pour les répondants enquêtés, 37,1% se trouvent dans une </a:t>
            </a:r>
            <a:r>
              <a:rPr lang="fr-FR" sz="1400" b="1" i="1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tranche d’âge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de plus de 45 ans contre 5,7% de la tranche d’âge de 18 à 24 ans;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Pour la </a:t>
            </a:r>
            <a:r>
              <a:rPr lang="fr-FR" sz="1400" b="1" i="1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confession religieuse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48,6% sont des protestants contre 40% des catholiques. En plus, 11,4% des répondants étaient des musulmans et d’autres confessions;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Quant à </a:t>
            </a:r>
            <a:r>
              <a:rPr lang="fr-FR" sz="1400" b="1" i="1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l’état matrimonial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40% des familles sont séparées, 37,1% des marié (s), 17,1% des veufs et 5,7% des célibataires;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Quant au niveau d’étude, 45,7% des répondants ont étudié, suivi de 22,9% du niveau secondaire. En plus, 17,1% du niveau primaire et 14,3%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fr-FR" sz="14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22</a:t>
            </a:fld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9B52-82A6-45E0-B0DF-FCD0BAB951AB}" type="datetime1">
              <a:rPr lang="fr-FR" smtClean="0"/>
              <a:t>22/03/2023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420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449977"/>
            <a:ext cx="8596668" cy="4591385"/>
          </a:xfrm>
          <a:solidFill>
            <a:srgbClr val="FFFF00"/>
          </a:solidFill>
        </p:spPr>
        <p:txBody>
          <a:bodyPr/>
          <a:lstStyle/>
          <a:p>
            <a:pPr marL="0" indent="0" algn="just">
              <a:buNone/>
            </a:pPr>
            <a:r>
              <a:rPr lang="fr-FR" dirty="0"/>
              <a:t>NB: 94,3% des familles reconnaissent que leurs enfants étaient encadrés dans un centre  par une OGD contre 5,7% de ceux qui ignorent cette réalité. 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Nous constatons que 62,9% des familles interrogées ne reconnaissent pas l’appui d’un Kit par l’Organisation contre 37,1% des  celles qui reconnaissent cet appui.</a:t>
            </a:r>
          </a:p>
          <a:p>
            <a:pPr marL="0" indent="0" algn="just">
              <a:buNone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fr-FR" sz="1400" dirty="0"/>
          </a:p>
        </p:txBody>
      </p:sp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22182316"/>
              </p:ext>
            </p:extLst>
          </p:nvPr>
        </p:nvGraphicFramePr>
        <p:xfrm>
          <a:off x="1164363" y="2318113"/>
          <a:ext cx="5641386" cy="2541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23</a:t>
            </a:fld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4A9A8-0C1B-4AF3-8328-6FE1AAE5A88B}" type="datetime1">
              <a:rPr lang="fr-FR" smtClean="0"/>
              <a:t>22/03/2023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2410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449977"/>
            <a:ext cx="8596668" cy="4591385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dirty="0"/>
              <a:t>Les changements ci après ont été observé chez les enfants juste après l’encadrement des enfants dans le centre: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fr-FR" sz="1600" dirty="0"/>
              <a:t>Propre, bonne santé, amour des études : 28,6%     - Polie et discipliné: 5,7%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fr-FR" sz="1600" dirty="0"/>
              <a:t> Ne   voler plus: 14,3%                  - Aucun changement: 22,9%.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fr-FR" sz="1400" dirty="0"/>
          </a:p>
        </p:txBody>
      </p:sp>
      <p:graphicFrame>
        <p:nvGraphicFramePr>
          <p:cNvPr id="4" name="Graphique 3"/>
          <p:cNvGraphicFramePr/>
          <p:nvPr>
            <p:extLst>
              <p:ext uri="{D42A27DB-BD31-4B8C-83A1-F6EECF244321}">
                <p14:modId xmlns:p14="http://schemas.microsoft.com/office/powerpoint/2010/main" val="2013356092"/>
              </p:ext>
            </p:extLst>
          </p:nvPr>
        </p:nvGraphicFramePr>
        <p:xfrm>
          <a:off x="1143397" y="1455716"/>
          <a:ext cx="7367450" cy="330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24</a:t>
            </a:fld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20FE-DE63-49B8-90BD-05EC6850953A}" type="datetime1">
              <a:rPr lang="fr-FR" smtClean="0"/>
              <a:t>22/03/2023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236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449977"/>
            <a:ext cx="8596668" cy="459138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b="1" dirty="0"/>
              <a:t>Justification de l’émergence de la situation récidive chez les enfants par les ONG: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fr-FR" sz="14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130066"/>
              </p:ext>
            </p:extLst>
          </p:nvPr>
        </p:nvGraphicFramePr>
        <p:xfrm>
          <a:off x="911668" y="2548466"/>
          <a:ext cx="8127999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184">
                  <a:extLst>
                    <a:ext uri="{9D8B030D-6E8A-4147-A177-3AD203B41FA5}">
                      <a16:colId xmlns:a16="http://schemas.microsoft.com/office/drawing/2014/main" val="328618320"/>
                    </a:ext>
                  </a:extLst>
                </a:gridCol>
                <a:gridCol w="1758462">
                  <a:extLst>
                    <a:ext uri="{9D8B030D-6E8A-4147-A177-3AD203B41FA5}">
                      <a16:colId xmlns:a16="http://schemas.microsoft.com/office/drawing/2014/main" val="4048782480"/>
                    </a:ext>
                  </a:extLst>
                </a:gridCol>
                <a:gridCol w="5649353">
                  <a:extLst>
                    <a:ext uri="{9D8B030D-6E8A-4147-A177-3AD203B41FA5}">
                      <a16:colId xmlns:a16="http://schemas.microsoft.com/office/drawing/2014/main" val="20861402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N°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ORGANISATIONS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JUSTIFICATION</a:t>
                      </a:r>
                      <a:r>
                        <a:rPr lang="fr-FR" sz="1400" baseline="0" dirty="0"/>
                        <a:t> DE LA SITUATION RECIDIVE CHEZ LES ENFANTS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153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AHPVEO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Les enfants ne sont pas occupés au niveau scolaire</a:t>
                      </a:r>
                      <a:r>
                        <a:rPr lang="fr-FR" sz="1200" baseline="0" dirty="0"/>
                        <a:t> 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286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CAJED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Pauvreté dans les familles des enfants,</a:t>
                      </a:r>
                      <a:r>
                        <a:rPr lang="fr-FR" sz="1200" baseline="0" dirty="0"/>
                        <a:t> la réunification sans le Kit de réintégration, manque du suivi post réunification. 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939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CHILDREN VOICE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Manque d’une analyse profonde</a:t>
                      </a:r>
                      <a:r>
                        <a:rPr lang="fr-FR" sz="1200" baseline="0" dirty="0"/>
                        <a:t> de la situation (non intervention sur la causalité)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190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DON BOSCO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La</a:t>
                      </a:r>
                      <a:r>
                        <a:rPr lang="fr-FR" sz="1200" baseline="0" dirty="0"/>
                        <a:t> situation socio économique misérable dans les familles des enfants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465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PAMI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Insécurité dans les zones</a:t>
                      </a:r>
                      <a:r>
                        <a:rPr lang="fr-FR" sz="1200" baseline="0" dirty="0"/>
                        <a:t> d’origine de ces enfants, conflits et affrontement entre les groupes armés, le recrutement d’enfants, la pauvreté aigue des familles des ER. 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21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MIDEPHEOPS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Dégradation des conditions socioéconomiques</a:t>
                      </a:r>
                      <a:r>
                        <a:rPr lang="fr-FR" sz="1200" baseline="0" dirty="0"/>
                        <a:t> dans les familles des ER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883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UPADERI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Insécurité persistance</a:t>
                      </a:r>
                      <a:r>
                        <a:rPr lang="fr-FR" sz="1200" baseline="0" dirty="0"/>
                        <a:t> dans les zones d’origine de ces enfants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227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INUKA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Protection</a:t>
                      </a:r>
                      <a:r>
                        <a:rPr lang="fr-FR" sz="1200" baseline="0" dirty="0"/>
                        <a:t> et encadrement des </a:t>
                      </a:r>
                      <a:r>
                        <a:rPr lang="fr-FR" sz="1200" baseline="0"/>
                        <a:t>enfants vulnérables</a:t>
                      </a:r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423831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25</a:t>
            </a:fld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1F3FA-878E-4D9D-A9C1-2F17B877A91C}" type="datetime1">
              <a:rPr lang="fr-FR" smtClean="0"/>
              <a:t>22/03/2023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447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303605"/>
          </a:xfrm>
        </p:spPr>
        <p:txBody>
          <a:bodyPr>
            <a:normAutofit/>
          </a:bodyPr>
          <a:lstStyle/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Présence d’une occupation professionnelle dans les familles des ER:</a:t>
            </a:r>
            <a:b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69 % des familles des ER n’ont pas d’occupations professionnelles contre 31% qui en ont.  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574598"/>
              </p:ext>
            </p:extLst>
          </p:nvPr>
        </p:nvGraphicFramePr>
        <p:xfrm>
          <a:off x="677334" y="1645921"/>
          <a:ext cx="8596312" cy="5078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26</a:t>
            </a:fld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E02ED-C8D2-4583-B418-FEE461359DBA}" type="datetime1">
              <a:rPr lang="fr-FR" smtClean="0"/>
              <a:t>22/03/2023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1108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055077"/>
            <a:ext cx="8596668" cy="4986285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Pour les 31 % des familles des enfants récidives qui confirment avoir des occupations professionnelles ont mentionné ce qui suit: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Travail occasionne (taux du jour): 42,9%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Autres (artisanat, enseignement) : 31,4%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Petit commerce: 25,7%</a:t>
            </a:r>
          </a:p>
          <a:p>
            <a:pPr marL="0" indent="0" algn="just">
              <a:buNone/>
            </a:pPr>
            <a:r>
              <a:rPr lang="fr-FR" b="1" dirty="0">
                <a:solidFill>
                  <a:srgbClr val="00B050"/>
                </a:solidFill>
              </a:rPr>
              <a:t>Estimation du revenu de la famille de l’ER pour celles qui ont une occupation professionnelle: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Moins de 50 $: 65,7%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51 à 100 $ : 31,4 %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Entre 101 à 200 $ : 2,9 %</a:t>
            </a:r>
          </a:p>
          <a:p>
            <a:pPr marL="0" indent="0" algn="just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27</a:t>
            </a:fld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C802-267E-4166-8182-CDF7FAB43742}" type="datetime1">
              <a:rPr lang="fr-FR" smtClean="0"/>
              <a:t>22/03/2023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719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4628"/>
          </a:xfrm>
        </p:spPr>
        <p:txBody>
          <a:bodyPr/>
          <a:lstStyle/>
          <a:p>
            <a:r>
              <a:rPr lang="fr-FR" dirty="0"/>
              <a:t>Accès au repas dans les familles des ER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433809"/>
              </p:ext>
            </p:extLst>
          </p:nvPr>
        </p:nvGraphicFramePr>
        <p:xfrm>
          <a:off x="677690" y="1294228"/>
          <a:ext cx="8596312" cy="4649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28</a:t>
            </a:fld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9BAA0-4C29-45E3-8725-0FAE9784A0F2}" type="datetime1">
              <a:rPr lang="fr-FR" smtClean="0"/>
              <a:t>22/03/2023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437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844063"/>
            <a:ext cx="8596668" cy="51973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ce graphique, nous constatons que: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48,6% des familles des enfants récidives accèdent à un seul repas par jour;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31,9% des familles des enfants récidives accèdent au repas occasionnel;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17,1% des familles récidives accèdent à deux repas par jour.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Seulement une familles des enfants récidives  qui accèdent à trois repas par jour (2,4%).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29</a:t>
            </a:fld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750AA-EE66-4CD7-A57D-4A0F459CE351}" type="datetime1">
              <a:rPr lang="fr-FR" smtClean="0"/>
              <a:t>22/03/2023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676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</p:spPr>
        <p:txBody>
          <a:bodyPr/>
          <a:lstStyle/>
          <a:p>
            <a:r>
              <a:rPr lang="fr-FR" dirty="0"/>
              <a:t>I. CONTEXTE ET JUSTIFICATION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77334" y="1254034"/>
            <a:ext cx="4184035" cy="512064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sz="1400" dirty="0"/>
              <a:t>Malgré les efforts entrepris par les Organisations tant Internationales, nationales et locales,  la situation récidive des enfants continue à prendre une ampleur au Nord Kivu.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400" dirty="0"/>
              <a:t>Il suffit de sillonner dans les trois villes de la Province du Nord Kivu (à Goma, à Beni, à </a:t>
            </a:r>
            <a:r>
              <a:rPr lang="fr-FR" sz="1400" dirty="0" err="1"/>
              <a:t>Butembo</a:t>
            </a:r>
            <a:r>
              <a:rPr lang="fr-FR" sz="1400" dirty="0"/>
              <a:t>) pour constater la recrudescence de ce problème. Avec cette situation, on rencontre aujourd’hui  des enfants dits « de la rue » qui sont devenus une menace pour la sécurité publique.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sz="1400" dirty="0"/>
              <a:t>Ces enfants sont constitués des différentes catégories de groupes marginalisés. On y rencontre souvent: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sz="14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89970" y="1254035"/>
            <a:ext cx="4184034" cy="4787328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fr-FR" sz="1400" dirty="0"/>
              <a:t>Des  enfants non accompagnés;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fr-FR" sz="1400" dirty="0"/>
              <a:t>Des enfants sortis des forces et groupes armés;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fr-FR" sz="1400" dirty="0"/>
              <a:t>Des enfants en conflit avec la loi;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fr-FR" sz="1400" dirty="0"/>
              <a:t>Les enfants victimes des violences sexuelles;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fr-FR" sz="1400" dirty="0"/>
              <a:t>Les enfants </a:t>
            </a:r>
            <a:r>
              <a:rPr lang="fr-FR" sz="1400" dirty="0" err="1"/>
              <a:t>occusés</a:t>
            </a:r>
            <a:r>
              <a:rPr lang="fr-FR" sz="1400" dirty="0"/>
              <a:t> de la sorcellerie, etc. 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fr-FR" sz="1400" dirty="0"/>
              <a:t>La majorité de ces enfants étaient en cours d’encadrement dans les centres et d’autres étaient déjà réinsérés et réintégrés dans leurs familles. 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fr-FR" sz="1400" dirty="0"/>
              <a:t>Cette situation nous conduit à constater que les Organisations agissent toutes au niveau des conséquences et non au niveau des causes.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fr-FR" sz="1400" dirty="0"/>
              <a:t>Raisons pour laquelle, l’Organisation SHEM a envisagé réaliser cette étude pour comprendre les vraies motivations qui concourent à cette situation et proposer des actions concrètes pour réduire ce phénomène « enfant récidives » sur terrain. </a:t>
            </a:r>
          </a:p>
          <a:p>
            <a:pPr marL="0" indent="0" algn="just">
              <a:lnSpc>
                <a:spcPct val="160000"/>
              </a:lnSpc>
              <a:buNone/>
            </a:pPr>
            <a:endParaRPr lang="fr-FR" sz="1400" dirty="0"/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endParaRPr lang="fr-FR" sz="1400" dirty="0"/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endParaRPr lang="fr-FR" sz="1400" dirty="0"/>
          </a:p>
        </p:txBody>
      </p:sp>
      <p:pic>
        <p:nvPicPr>
          <p:cNvPr id="5" name="Image 4" descr="C:\Users\HP\Documents\PROGRAMME SHEM\PHOTOS EMA GOMA\MWASI\MOISE MESHAK 07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4221888"/>
            <a:ext cx="3071706" cy="26361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9470571" y="43499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3</a:t>
            </a:fld>
            <a:endParaRPr lang="fr-FR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D6E9-C1D9-42A5-B765-03A4BA0188E0}" type="datetime1">
              <a:rPr lang="fr-FR" smtClean="0"/>
              <a:t>22/03/2023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63608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01858" y="1041011"/>
            <a:ext cx="8596668" cy="4845608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Attitudes des familles face à l’accueil des enfants dans la maison: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800" dirty="0">
                <a:solidFill>
                  <a:schemeClr val="tx1"/>
                </a:solidFill>
              </a:rPr>
              <a:t>88,6% des familles sont prêtes  à accueillir leurs enfants dans la maison;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800" dirty="0">
                <a:solidFill>
                  <a:schemeClr val="tx1"/>
                </a:solidFill>
              </a:rPr>
              <a:t>11,4 % des familles ne sont pas prêtes à accueillir les enfants à la maison.</a:t>
            </a:r>
            <a:endParaRPr lang="fr-FR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30</a:t>
            </a:fld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23EA-D884-4DFB-9240-2B212340F803}" type="datetime1">
              <a:rPr lang="fr-FR" smtClean="0"/>
              <a:t>22/03/2023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373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3793589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4670474"/>
            <a:ext cx="8596668" cy="191320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N’est pas prête à accueillir l’enfant: 11,4%</a:t>
            </a:r>
          </a:p>
          <a:p>
            <a:r>
              <a:rPr lang="fr-FR" dirty="0"/>
              <a:t>Si l’enfant change les comportement: 40,1% </a:t>
            </a:r>
          </a:p>
          <a:p>
            <a:r>
              <a:rPr lang="fr-FR" dirty="0"/>
              <a:t>S’il y a stabilité économique dans la maison: 37,1%</a:t>
            </a:r>
          </a:p>
          <a:p>
            <a:r>
              <a:rPr lang="fr-FR" dirty="0"/>
              <a:t>S’il y a stabilité sociale dans la maison: 11,4%</a:t>
            </a:r>
          </a:p>
        </p:txBody>
      </p:sp>
      <p:graphicFrame>
        <p:nvGraphicFramePr>
          <p:cNvPr id="4" name="Graphique 3"/>
          <p:cNvGraphicFramePr/>
          <p:nvPr>
            <p:extLst>
              <p:ext uri="{D42A27DB-BD31-4B8C-83A1-F6EECF244321}">
                <p14:modId xmlns:p14="http://schemas.microsoft.com/office/powerpoint/2010/main" val="3903864652"/>
              </p:ext>
            </p:extLst>
          </p:nvPr>
        </p:nvGraphicFramePr>
        <p:xfrm>
          <a:off x="677334" y="558016"/>
          <a:ext cx="8396328" cy="3845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31</a:t>
            </a:fld>
            <a:endParaRPr lang="fr-FR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E379F-4B79-42B5-B120-0369A0239261}" type="datetime1">
              <a:rPr lang="fr-FR" smtClean="0"/>
              <a:t>22/03/2023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00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3632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fr-FR" sz="2800" dirty="0"/>
              <a:t>Suggestion des familles aux Organisations/Centres d’encadrement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433373"/>
              </p:ext>
            </p:extLst>
          </p:nvPr>
        </p:nvGraphicFramePr>
        <p:xfrm>
          <a:off x="323557" y="1800138"/>
          <a:ext cx="8426547" cy="3755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2591">
                  <a:extLst>
                    <a:ext uri="{9D8B030D-6E8A-4147-A177-3AD203B41FA5}">
                      <a16:colId xmlns:a16="http://schemas.microsoft.com/office/drawing/2014/main" val="1003631752"/>
                    </a:ext>
                  </a:extLst>
                </a:gridCol>
                <a:gridCol w="6195772">
                  <a:extLst>
                    <a:ext uri="{9D8B030D-6E8A-4147-A177-3AD203B41FA5}">
                      <a16:colId xmlns:a16="http://schemas.microsoft.com/office/drawing/2014/main" val="2489822625"/>
                    </a:ext>
                  </a:extLst>
                </a:gridCol>
                <a:gridCol w="1708184">
                  <a:extLst>
                    <a:ext uri="{9D8B030D-6E8A-4147-A177-3AD203B41FA5}">
                      <a16:colId xmlns:a16="http://schemas.microsoft.com/office/drawing/2014/main" val="1012352629"/>
                    </a:ext>
                  </a:extLst>
                </a:gridCol>
              </a:tblGrid>
              <a:tr h="3240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N°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Suggestions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Proportion 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3295091"/>
                  </a:ext>
                </a:extLst>
              </a:tr>
              <a:tr h="857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Assurer un bon encadrement des enfants pour préparer leur avenir 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14,2%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6567734"/>
                  </a:ext>
                </a:extLst>
              </a:tr>
              <a:tr h="857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Prise en charge holistique des enfants dans les  centres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48,5%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9137122"/>
                  </a:ext>
                </a:extLst>
              </a:tr>
              <a:tr h="857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3.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Réintégrer les enfants dans les centres et prise en charge scolaire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17,1%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4465614"/>
                  </a:ext>
                </a:extLst>
              </a:tr>
              <a:tr h="8577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4.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Former les enfants en métiers professionnels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20,2%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5888229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32</a:t>
            </a:fld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2D89-C7E9-4AEC-9756-D527A6C831E8}" type="datetime1">
              <a:rPr lang="fr-FR" smtClean="0"/>
              <a:t>22/03/2023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0858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965" y="609600"/>
            <a:ext cx="8596668" cy="103632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fr-FR" sz="2800" dirty="0"/>
              <a:t>Suggestion des familles à l’Organisation SHEM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4957543"/>
              </p:ext>
            </p:extLst>
          </p:nvPr>
        </p:nvGraphicFramePr>
        <p:xfrm>
          <a:off x="677334" y="1913209"/>
          <a:ext cx="8596669" cy="4304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3141">
                  <a:extLst>
                    <a:ext uri="{9D8B030D-6E8A-4147-A177-3AD203B41FA5}">
                      <a16:colId xmlns:a16="http://schemas.microsoft.com/office/drawing/2014/main" val="484897446"/>
                    </a:ext>
                  </a:extLst>
                </a:gridCol>
                <a:gridCol w="6723703">
                  <a:extLst>
                    <a:ext uri="{9D8B030D-6E8A-4147-A177-3AD203B41FA5}">
                      <a16:colId xmlns:a16="http://schemas.microsoft.com/office/drawing/2014/main" val="1638651963"/>
                    </a:ext>
                  </a:extLst>
                </a:gridCol>
                <a:gridCol w="1339825">
                  <a:extLst>
                    <a:ext uri="{9D8B030D-6E8A-4147-A177-3AD203B41FA5}">
                      <a16:colId xmlns:a16="http://schemas.microsoft.com/office/drawing/2014/main" val="2613756208"/>
                    </a:ext>
                  </a:extLst>
                </a:gridCol>
              </a:tblGrid>
              <a:tr h="814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N°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Suggestions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Proportion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410067"/>
                  </a:ext>
                </a:extLst>
              </a:tr>
              <a:tr h="872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Apprendre les métiers aux enfants récidives 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20%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1086955"/>
                  </a:ext>
                </a:extLst>
              </a:tr>
              <a:tr h="872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Prise en charge scolaire des enfants récidives 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57,1%</a:t>
                      </a:r>
                      <a:endParaRPr lang="fr-F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9117155"/>
                  </a:ext>
                </a:extLst>
              </a:tr>
              <a:tr h="872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3.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Accompagnement des familles des ER en les octroyant les crédits AGR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17,2%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0613333"/>
                  </a:ext>
                </a:extLst>
              </a:tr>
              <a:tr h="872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4.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Faire la médiation et réunification familiale des</a:t>
                      </a:r>
                      <a:r>
                        <a:rPr lang="fr-FR" sz="1800" baseline="0" dirty="0">
                          <a:effectLst/>
                        </a:rPr>
                        <a:t> enfants récidives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5,7%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707714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33</a:t>
            </a:fld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D194-C5A1-446B-B7D0-314DA7A4DE90}" type="datetime1">
              <a:rPr lang="fr-FR" smtClean="0"/>
              <a:t>22/03/2023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3603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596668" cy="5017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/>
              <a:t>D. Profil des organisations enquêtées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111349"/>
            <a:ext cx="8596668" cy="493001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8 </a:t>
            </a:r>
            <a:r>
              <a:rPr lang="fr-FR" sz="1200" dirty="0"/>
              <a:t>Organisations contactées:</a:t>
            </a:r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179722"/>
              </p:ext>
            </p:extLst>
          </p:nvPr>
        </p:nvGraphicFramePr>
        <p:xfrm>
          <a:off x="281354" y="1491177"/>
          <a:ext cx="9551963" cy="51206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1634">
                  <a:extLst>
                    <a:ext uri="{9D8B030D-6E8A-4147-A177-3AD203B41FA5}">
                      <a16:colId xmlns:a16="http://schemas.microsoft.com/office/drawing/2014/main" val="482918465"/>
                    </a:ext>
                  </a:extLst>
                </a:gridCol>
                <a:gridCol w="2461793">
                  <a:extLst>
                    <a:ext uri="{9D8B030D-6E8A-4147-A177-3AD203B41FA5}">
                      <a16:colId xmlns:a16="http://schemas.microsoft.com/office/drawing/2014/main" val="2507175443"/>
                    </a:ext>
                  </a:extLst>
                </a:gridCol>
                <a:gridCol w="4778536">
                  <a:extLst>
                    <a:ext uri="{9D8B030D-6E8A-4147-A177-3AD203B41FA5}">
                      <a16:colId xmlns:a16="http://schemas.microsoft.com/office/drawing/2014/main" val="2538336632"/>
                    </a:ext>
                  </a:extLst>
                </a:gridCol>
              </a:tblGrid>
              <a:tr h="1932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Organisations 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68" marR="491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Adresses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68" marR="4916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Catégories des enfants encadrés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68" marR="49168" marT="0" marB="0"/>
                </a:tc>
                <a:extLst>
                  <a:ext uri="{0D108BD9-81ED-4DB2-BD59-A6C34878D82A}">
                    <a16:rowId xmlns:a16="http://schemas.microsoft.com/office/drawing/2014/main" val="3327931622"/>
                  </a:ext>
                </a:extLst>
              </a:tr>
              <a:tr h="307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AHPVEO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68" marR="49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Quartier Keshero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68" marR="49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- Orphelins et vulnérables marginalisés ;</a:t>
                      </a:r>
                      <a:endParaRPr lang="fr-F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68" marR="49168" marT="0" marB="0"/>
                </a:tc>
                <a:extLst>
                  <a:ext uri="{0D108BD9-81ED-4DB2-BD59-A6C34878D82A}">
                    <a16:rowId xmlns:a16="http://schemas.microsoft.com/office/drawing/2014/main" val="1884149192"/>
                  </a:ext>
                </a:extLst>
              </a:tr>
              <a:tr h="769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CHILDREN VOICE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68" marR="49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Quartier les Volcans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68" marR="49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- Enfants en situation difficiles ;</a:t>
                      </a:r>
                      <a:endParaRPr lang="fr-FR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- Enfants en situation des conflits ;</a:t>
                      </a:r>
                      <a:endParaRPr lang="fr-FR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- Enfants abandonnés ;</a:t>
                      </a:r>
                      <a:endParaRPr lang="fr-FR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- Enfants sortis des forces et groupes armés ;</a:t>
                      </a:r>
                      <a:endParaRPr lang="fr-FR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- Enfants accusés de la sorcellerie. 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68" marR="49168" marT="0" marB="0"/>
                </a:tc>
                <a:extLst>
                  <a:ext uri="{0D108BD9-81ED-4DB2-BD59-A6C34878D82A}">
                    <a16:rowId xmlns:a16="http://schemas.microsoft.com/office/drawing/2014/main" val="1497591708"/>
                  </a:ext>
                </a:extLst>
              </a:tr>
              <a:tr h="615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CAJED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68" marR="49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Quartier </a:t>
                      </a:r>
                      <a:r>
                        <a:rPr lang="fr-FR" sz="900" dirty="0" err="1">
                          <a:effectLst/>
                        </a:rPr>
                        <a:t>Ndosho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68" marR="49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- Enfants en rupture familiale ;</a:t>
                      </a:r>
                      <a:endParaRPr lang="fr-F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- Enfants Non Accompagnés (ENA) ;</a:t>
                      </a:r>
                      <a:endParaRPr lang="fr-F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- Enfants sortis des forces et groupes armés ;</a:t>
                      </a:r>
                      <a:endParaRPr lang="fr-F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- Enfants accusés de la sorcellerie.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68" marR="49168" marT="0" marB="0"/>
                </a:tc>
                <a:extLst>
                  <a:ext uri="{0D108BD9-81ED-4DB2-BD59-A6C34878D82A}">
                    <a16:rowId xmlns:a16="http://schemas.microsoft.com/office/drawing/2014/main" val="3909239225"/>
                  </a:ext>
                </a:extLst>
              </a:tr>
              <a:tr h="769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DON BOSCO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68" marR="49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Quartier MAJENGO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68" marR="49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- Les enfants dits de la rue</a:t>
                      </a:r>
                      <a:endParaRPr lang="fr-FR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- Les enfants non accompagnés</a:t>
                      </a:r>
                      <a:endParaRPr lang="fr-FR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- Bébés orphelins et abandonnés</a:t>
                      </a:r>
                      <a:endParaRPr lang="fr-FR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- Enfants issus des familles pauvres</a:t>
                      </a:r>
                      <a:endParaRPr lang="fr-FR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- Les autres vulnérables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68" marR="49168" marT="0" marB="0"/>
                </a:tc>
                <a:extLst>
                  <a:ext uri="{0D108BD9-81ED-4DB2-BD59-A6C34878D82A}">
                    <a16:rowId xmlns:a16="http://schemas.microsoft.com/office/drawing/2014/main" val="2053934913"/>
                  </a:ext>
                </a:extLst>
              </a:tr>
              <a:tr h="615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INUKA 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68" marR="49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Quartier les Volcans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68" marR="49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-Enfants chefs des ménages</a:t>
                      </a:r>
                      <a:endParaRPr lang="fr-F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-Enfants séparés des familles</a:t>
                      </a:r>
                      <a:endParaRPr lang="fr-F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-Enfants venus des familles très vulnérables</a:t>
                      </a:r>
                      <a:endParaRPr lang="fr-F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68" marR="49168" marT="0" marB="0"/>
                </a:tc>
                <a:extLst>
                  <a:ext uri="{0D108BD9-81ED-4DB2-BD59-A6C34878D82A}">
                    <a16:rowId xmlns:a16="http://schemas.microsoft.com/office/drawing/2014/main" val="993526901"/>
                  </a:ext>
                </a:extLst>
              </a:tr>
              <a:tr h="615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PAMI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68" marR="49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Quartier Keshero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68" marR="49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- Enfants non accompagnés et séparés ;</a:t>
                      </a:r>
                      <a:endParaRPr lang="fr-F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- Enfants dits vulnérables et autres enfants à risque ;</a:t>
                      </a:r>
                      <a:endParaRPr lang="fr-F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- Enfants sortis des forces et groupes armés ;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68" marR="49168" marT="0" marB="0"/>
                </a:tc>
                <a:extLst>
                  <a:ext uri="{0D108BD9-81ED-4DB2-BD59-A6C34878D82A}">
                    <a16:rowId xmlns:a16="http://schemas.microsoft.com/office/drawing/2014/main" val="3925937802"/>
                  </a:ext>
                </a:extLst>
              </a:tr>
              <a:tr h="923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UPADERI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68" marR="49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Quartier Katindo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68" marR="49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- Enfants en conflit avec la loi ;</a:t>
                      </a:r>
                      <a:endParaRPr lang="fr-F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- Enfants non accompagnés et enfants séparés ;</a:t>
                      </a:r>
                      <a:endParaRPr lang="fr-F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- Enfants victimes de violences sexuelles et celles basées sur le genre ;</a:t>
                      </a:r>
                      <a:endParaRPr lang="fr-F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- Enfants sortis des forces et groupes armés ;</a:t>
                      </a:r>
                      <a:endParaRPr lang="fr-FR" sz="8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>
                          <a:effectLst/>
                        </a:rPr>
                        <a:t>- Enfants accusés de la sorcellerie.</a:t>
                      </a:r>
                      <a:endParaRPr lang="fr-F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68" marR="49168" marT="0" marB="0"/>
                </a:tc>
                <a:extLst>
                  <a:ext uri="{0D108BD9-81ED-4DB2-BD59-A6C34878D82A}">
                    <a16:rowId xmlns:a16="http://schemas.microsoft.com/office/drawing/2014/main" val="3084246785"/>
                  </a:ext>
                </a:extLst>
              </a:tr>
              <a:tr h="3079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MIDEPHEOPS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68" marR="49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Quartier </a:t>
                      </a:r>
                      <a:r>
                        <a:rPr lang="fr-FR" sz="900" dirty="0" err="1">
                          <a:effectLst/>
                        </a:rPr>
                        <a:t>Mugunga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68" marR="491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- Enfants en conflit avec la loi ;</a:t>
                      </a:r>
                      <a:endParaRPr lang="fr-FR" sz="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700" dirty="0">
                          <a:effectLst/>
                        </a:rPr>
                        <a:t>- Enfants en rupture familiale. </a:t>
                      </a:r>
                      <a:endParaRPr lang="fr-F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68" marR="49168" marT="0" marB="0"/>
                </a:tc>
                <a:extLst>
                  <a:ext uri="{0D108BD9-81ED-4DB2-BD59-A6C34878D82A}">
                    <a16:rowId xmlns:a16="http://schemas.microsoft.com/office/drawing/2014/main" val="786988130"/>
                  </a:ext>
                </a:extLst>
              </a:tr>
            </a:tbl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34</a:t>
            </a:fld>
            <a:endParaRPr lang="fr-FR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228D-A15B-4784-8C7A-BE3FF87B530E}" type="datetime1">
              <a:rPr lang="fr-FR" smtClean="0"/>
              <a:t>22/03/2023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9056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828189"/>
              </p:ext>
            </p:extLst>
          </p:nvPr>
        </p:nvGraphicFramePr>
        <p:xfrm>
          <a:off x="506437" y="1117600"/>
          <a:ext cx="9158068" cy="53211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4968">
                  <a:extLst>
                    <a:ext uri="{9D8B030D-6E8A-4147-A177-3AD203B41FA5}">
                      <a16:colId xmlns:a16="http://schemas.microsoft.com/office/drawing/2014/main" val="3387310228"/>
                    </a:ext>
                  </a:extLst>
                </a:gridCol>
                <a:gridCol w="2721549">
                  <a:extLst>
                    <a:ext uri="{9D8B030D-6E8A-4147-A177-3AD203B41FA5}">
                      <a16:colId xmlns:a16="http://schemas.microsoft.com/office/drawing/2014/main" val="2763244022"/>
                    </a:ext>
                  </a:extLst>
                </a:gridCol>
                <a:gridCol w="5581551">
                  <a:extLst>
                    <a:ext uri="{9D8B030D-6E8A-4147-A177-3AD203B41FA5}">
                      <a16:colId xmlns:a16="http://schemas.microsoft.com/office/drawing/2014/main" val="25807226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N°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ORGANISATION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FONCTION DE L’INTERVIEW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0720106"/>
                  </a:ext>
                </a:extLst>
              </a:tr>
              <a:tr h="7209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AHPVEO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Président du Conseil d’Administration (PCA)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3679657"/>
                  </a:ext>
                </a:extLst>
              </a:tr>
              <a:tr h="7209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CAJED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Chargé de programme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1799907"/>
                  </a:ext>
                </a:extLst>
              </a:tr>
              <a:tr h="7209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DON BOSCO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Assistant social 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0496264"/>
                  </a:ext>
                </a:extLst>
              </a:tr>
              <a:tr h="7209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CILDREN VOICE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Chargé de protection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6846373"/>
                  </a:ext>
                </a:extLst>
              </a:tr>
              <a:tr h="7209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5.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PAMI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Chargé de programme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0993439"/>
                  </a:ext>
                </a:extLst>
              </a:tr>
              <a:tr h="7209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6.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UPADERI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Chargé de programme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0891322"/>
                  </a:ext>
                </a:extLst>
              </a:tr>
              <a:tr h="7209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7.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MIDEPHEOPS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Assistant programme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9972360"/>
                  </a:ext>
                </a:extLst>
              </a:tr>
            </a:tbl>
          </a:graphicData>
        </a:graphic>
      </p:graphicFrame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35131" y="225083"/>
            <a:ext cx="8596668" cy="604911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fr-FR" sz="2800" dirty="0"/>
              <a:t>Présentation des interviewers par l’Organisation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35</a:t>
            </a:fld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98F8-64FF-4BB6-9FEA-9F62C7D087F5}" type="datetime1">
              <a:rPr lang="fr-FR" smtClean="0"/>
              <a:t>22/03/2023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1895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/>
          <p:nvPr>
            <p:extLst>
              <p:ext uri="{D42A27DB-BD31-4B8C-83A1-F6EECF244321}">
                <p14:modId xmlns:p14="http://schemas.microsoft.com/office/powerpoint/2010/main" val="899824930"/>
              </p:ext>
            </p:extLst>
          </p:nvPr>
        </p:nvGraphicFramePr>
        <p:xfrm>
          <a:off x="351692" y="618978"/>
          <a:ext cx="10311619" cy="5401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36</a:t>
            </a:fld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645C-F839-4F64-9C95-A30B3CD8CB57}" type="datetime1">
              <a:rPr lang="fr-FR" smtClean="0"/>
              <a:t>22/03/2023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8049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62835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800" dirty="0"/>
              <a:t>Type d’encadrement des organisations aux familles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042858"/>
              </p:ext>
            </p:extLst>
          </p:nvPr>
        </p:nvGraphicFramePr>
        <p:xfrm>
          <a:off x="281354" y="1659989"/>
          <a:ext cx="8992648" cy="4740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0763">
                  <a:extLst>
                    <a:ext uri="{9D8B030D-6E8A-4147-A177-3AD203B41FA5}">
                      <a16:colId xmlns:a16="http://schemas.microsoft.com/office/drawing/2014/main" val="251109295"/>
                    </a:ext>
                  </a:extLst>
                </a:gridCol>
                <a:gridCol w="2248410">
                  <a:extLst>
                    <a:ext uri="{9D8B030D-6E8A-4147-A177-3AD203B41FA5}">
                      <a16:colId xmlns:a16="http://schemas.microsoft.com/office/drawing/2014/main" val="1309159920"/>
                    </a:ext>
                  </a:extLst>
                </a:gridCol>
                <a:gridCol w="5763475">
                  <a:extLst>
                    <a:ext uri="{9D8B030D-6E8A-4147-A177-3AD203B41FA5}">
                      <a16:colId xmlns:a16="http://schemas.microsoft.com/office/drawing/2014/main" val="4097190832"/>
                    </a:ext>
                  </a:extLst>
                </a:gridCol>
              </a:tblGrid>
              <a:tr h="3939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N°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ORGANISATIONS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TYPE D’ENCADREMENT FAIT AUX FAMILLES DES ENFANTS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8083356"/>
                  </a:ext>
                </a:extLst>
              </a:tr>
              <a:tr h="4727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AHPVEO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Formation d’intégration et d’auto prise en charge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4052837"/>
                  </a:ext>
                </a:extLst>
              </a:tr>
              <a:tr h="9916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CAJED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Octroi des AGR aux familles des enfants</a:t>
                      </a:r>
                      <a:endParaRPr lang="fr-FR" sz="11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Poursuite de la scolarisation de l’enfant.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1646482"/>
                  </a:ext>
                </a:extLst>
              </a:tr>
              <a:tr h="4727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CHILDREN VOICE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Sensibilisation et appui avec les AGR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363095"/>
                  </a:ext>
                </a:extLst>
              </a:tr>
              <a:tr h="4727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4.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DON BOSCO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Micro crédit à quelques familles des bénéficiaires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9486175"/>
                  </a:ext>
                </a:extLst>
              </a:tr>
              <a:tr h="9916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5.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MIDEPHEOPS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Pas d’encadrement spécifique pour les familles des enfants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4507100"/>
                  </a:ext>
                </a:extLst>
              </a:tr>
              <a:tr h="4727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6.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PAMI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Appuis d’appoints pour assurer la stabilité familiale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7086435"/>
                  </a:ext>
                </a:extLst>
              </a:tr>
              <a:tr h="4727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7.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UPDERI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Aucun appui pour les familles des enfants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3572610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37</a:t>
            </a:fld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B1CF4-CEFF-44A0-A682-945D59262577}" type="datetime1">
              <a:rPr lang="fr-FR" smtClean="0"/>
              <a:t>22/03/2023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7822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683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fr-FR" sz="2000" b="1" dirty="0"/>
              <a:t>E. Analyse des Forces, Faiblesses, Opportunités et Menaces (SWOT) de l’ONG SHEM pour faire face à la problématique des enfants récidives </a:t>
            </a:r>
            <a:br>
              <a:rPr lang="fr-FR" sz="2000" dirty="0"/>
            </a:br>
            <a:br>
              <a:rPr lang="fr-FR" sz="2000" dirty="0"/>
            </a:br>
            <a:br>
              <a:rPr lang="fr-FR" sz="2000" dirty="0"/>
            </a:b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448972"/>
            <a:ext cx="8596668" cy="459239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fr-FR" sz="2000" b="1" dirty="0"/>
              <a:t>Les Forces:</a:t>
            </a:r>
          </a:p>
          <a:p>
            <a:pPr>
              <a:buFontTx/>
              <a:buChar char="-"/>
            </a:pPr>
            <a:r>
              <a:rPr lang="fr-FR" dirty="0"/>
              <a:t>Reconnaissance juridique par l’Etat</a:t>
            </a:r>
          </a:p>
          <a:p>
            <a:pPr>
              <a:buFontTx/>
              <a:buChar char="-"/>
            </a:pPr>
            <a:r>
              <a:rPr lang="fr-FR" dirty="0"/>
              <a:t>L’engagement de ses membres dans le secteur de protection des enfants</a:t>
            </a:r>
          </a:p>
          <a:p>
            <a:pPr>
              <a:buFontTx/>
              <a:buChar char="-"/>
            </a:pPr>
            <a:r>
              <a:rPr lang="fr-FR" dirty="0"/>
              <a:t>Maitrise des aspects de la causalité du problème de récidives</a:t>
            </a:r>
          </a:p>
          <a:p>
            <a:pPr>
              <a:buFontTx/>
              <a:buChar char="-"/>
            </a:pPr>
            <a:r>
              <a:rPr lang="fr-FR" dirty="0"/>
              <a:t>Personnel qualifié et multidisciplinaire</a:t>
            </a:r>
          </a:p>
          <a:p>
            <a:pPr>
              <a:buFontTx/>
              <a:buChar char="-"/>
            </a:pPr>
            <a:r>
              <a:rPr lang="fr-FR" dirty="0"/>
              <a:t>Auto prise en charge Institutionnel à partir des </a:t>
            </a:r>
            <a:r>
              <a:rPr lang="fr-FR" dirty="0" err="1"/>
              <a:t>AGRs</a:t>
            </a:r>
            <a:r>
              <a:rPr lang="fr-FR" dirty="0"/>
              <a:t>.</a:t>
            </a:r>
          </a:p>
          <a:p>
            <a:pPr marL="0" indent="0">
              <a:buNone/>
            </a:pPr>
            <a:r>
              <a:rPr lang="fr-FR" b="1" dirty="0"/>
              <a:t>Les faiblesses: </a:t>
            </a:r>
          </a:p>
          <a:p>
            <a:pPr>
              <a:buFontTx/>
              <a:buChar char="-"/>
            </a:pPr>
            <a:r>
              <a:rPr lang="fr-FR" dirty="0"/>
              <a:t>Faible couverture du rayon d’action par les activités;</a:t>
            </a:r>
          </a:p>
          <a:p>
            <a:pPr>
              <a:buFontTx/>
              <a:buChar char="-"/>
            </a:pPr>
            <a:r>
              <a:rPr lang="fr-FR" dirty="0"/>
              <a:t>Faible niveau du renforcement des capacités du personnel </a:t>
            </a:r>
          </a:p>
          <a:p>
            <a:pPr>
              <a:buFontTx/>
              <a:buChar char="-"/>
            </a:pPr>
            <a:r>
              <a:rPr lang="fr-FR" dirty="0"/>
              <a:t>Impossibilité de prendre en charge les enfants récidives et leurs familles enquêtées;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38</a:t>
            </a:fld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68215-04DC-4EE7-8942-7B165CE61254}" type="datetime1">
              <a:rPr lang="fr-FR" smtClean="0"/>
              <a:t>22/03/2023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86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683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fr-FR" sz="2000" b="1" dirty="0"/>
              <a:t>E. Analyse des Forces, Faiblesses, Opportunités et Menaces (SWOT) de l’ONG SHEM pour faire face à la problématique des enfants récidives  </a:t>
            </a:r>
            <a:r>
              <a:rPr lang="fr-FR" sz="2000" b="1" dirty="0">
                <a:solidFill>
                  <a:srgbClr val="FF0000"/>
                </a:solidFill>
              </a:rPr>
              <a:t>(suite)</a:t>
            </a:r>
            <a:br>
              <a:rPr lang="fr-FR" sz="2000" dirty="0"/>
            </a:br>
            <a:br>
              <a:rPr lang="fr-FR" sz="2000" dirty="0"/>
            </a:br>
            <a:br>
              <a:rPr lang="fr-FR" sz="2000" dirty="0"/>
            </a:b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448972"/>
            <a:ext cx="8596668" cy="488149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/>
              <a:t>Les Opportunités:</a:t>
            </a:r>
          </a:p>
          <a:p>
            <a:pPr>
              <a:buFontTx/>
              <a:buChar char="-"/>
            </a:pPr>
            <a:r>
              <a:rPr lang="fr-FR" dirty="0"/>
              <a:t>Présence de la DIVAS et sa reconnaissance à l’Organisation SHEM;</a:t>
            </a:r>
          </a:p>
          <a:p>
            <a:pPr>
              <a:buFontTx/>
              <a:buChar char="-"/>
            </a:pPr>
            <a:r>
              <a:rPr lang="fr-FR" dirty="0"/>
              <a:t>Présence des membres du Cluster GTPE;</a:t>
            </a:r>
          </a:p>
          <a:p>
            <a:pPr>
              <a:buFontTx/>
              <a:buChar char="-"/>
            </a:pPr>
            <a:r>
              <a:rPr lang="fr-FR" dirty="0"/>
              <a:t>Présence des partenaires internationaux qui financent les projets dans le secteur de protection des enfants (UNICEF, HCR, SAVE THE CHILDREN, WAR CHILD, …) dans la ville;</a:t>
            </a:r>
          </a:p>
          <a:p>
            <a:pPr>
              <a:buFontTx/>
              <a:buChar char="-"/>
            </a:pPr>
            <a:r>
              <a:rPr lang="fr-FR" dirty="0"/>
              <a:t>D’autres partenaires nationaux et locaux intervenant dans le secteur.</a:t>
            </a:r>
          </a:p>
          <a:p>
            <a:pPr marL="0" indent="0">
              <a:buNone/>
            </a:pPr>
            <a:r>
              <a:rPr lang="fr-FR" sz="2000" b="1" dirty="0"/>
              <a:t>Les menaces: </a:t>
            </a:r>
          </a:p>
          <a:p>
            <a:pPr>
              <a:buFontTx/>
              <a:buChar char="-"/>
            </a:pPr>
            <a:r>
              <a:rPr lang="fr-FR" dirty="0"/>
              <a:t>Non réponses aux enfants récidives identifiés;</a:t>
            </a:r>
          </a:p>
          <a:p>
            <a:pPr>
              <a:buFontTx/>
              <a:buChar char="-"/>
            </a:pPr>
            <a:r>
              <a:rPr lang="fr-FR" dirty="0"/>
              <a:t>Manque du financement pour la mise en œuvre de nos projets;</a:t>
            </a:r>
          </a:p>
          <a:p>
            <a:pPr>
              <a:buFontTx/>
              <a:buChar char="-"/>
            </a:pPr>
            <a:r>
              <a:rPr lang="fr-FR" dirty="0"/>
              <a:t>Eruption volcanique;</a:t>
            </a:r>
          </a:p>
          <a:p>
            <a:pPr>
              <a:buFontTx/>
              <a:buChar char="-"/>
            </a:pPr>
            <a:r>
              <a:rPr lang="fr-FR" dirty="0"/>
              <a:t>L’</a:t>
            </a:r>
            <a:r>
              <a:rPr lang="fr-FR" dirty="0" err="1"/>
              <a:t>enrolement</a:t>
            </a:r>
            <a:r>
              <a:rPr lang="fr-FR" dirty="0"/>
              <a:t> des enfants récidives dans les forces et groupes armés. 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39</a:t>
            </a:fld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371-E8E4-4CDA-B91F-F6C637B47190}" type="datetime1">
              <a:rPr lang="fr-FR" smtClean="0"/>
              <a:t>22/03/2023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358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943" y="248194"/>
            <a:ext cx="4231417" cy="1358538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II. PRESENTATION DE L’ORGANISATION « </a:t>
            </a:r>
            <a:r>
              <a:rPr lang="fr-FR" dirty="0">
                <a:solidFill>
                  <a:srgbClr val="00B0F0"/>
                </a:solidFill>
              </a:rPr>
              <a:t>Solidarité Humanitaire pour les Enfants Marginalisés</a:t>
            </a:r>
            <a:r>
              <a:rPr lang="fr-FR" dirty="0"/>
              <a:t> », SHEM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b="1" dirty="0">
                <a:solidFill>
                  <a:srgbClr val="92D050"/>
                </a:solidFill>
              </a:rPr>
              <a:t>NOTRE VISION</a:t>
            </a:r>
            <a:endParaRPr lang="fr-FR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fr-FR" dirty="0"/>
              <a:t> Redonner   à l’enfant le gout de vivre dans une communauté. </a:t>
            </a:r>
          </a:p>
          <a:p>
            <a:pPr lvl="0"/>
            <a:r>
              <a:rPr lang="fr-FR" b="1" dirty="0">
                <a:solidFill>
                  <a:srgbClr val="92D050"/>
                </a:solidFill>
              </a:rPr>
              <a:t>NOTRE MISSION</a:t>
            </a:r>
            <a:endParaRPr lang="fr-FR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fr-FR" dirty="0"/>
              <a:t>Encadrer, réinsérer et de réintégrer les enfants marginalisés dans leurs communautés respectives tout en protégeant leurs droits pour leur avenir meilleur.  </a:t>
            </a:r>
          </a:p>
          <a:p>
            <a:pPr lvl="0"/>
            <a:r>
              <a:rPr lang="fr-FR" b="1" dirty="0">
                <a:solidFill>
                  <a:srgbClr val="92D050"/>
                </a:solidFill>
              </a:rPr>
              <a:t>NOS VALEURS </a:t>
            </a:r>
            <a:endParaRPr lang="fr-FR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fr-FR" dirty="0"/>
              <a:t>L’Organisation SHEM incarne les valeurs ci-après :</a:t>
            </a:r>
          </a:p>
          <a:p>
            <a:pPr lvl="0"/>
            <a:r>
              <a:rPr lang="fr-FR" b="1" i="1" dirty="0"/>
              <a:t>La serviabilité </a:t>
            </a:r>
            <a:endParaRPr lang="fr-FR" dirty="0"/>
          </a:p>
          <a:p>
            <a:pPr lvl="0"/>
            <a:r>
              <a:rPr lang="fr-FR" b="1" i="1" dirty="0"/>
              <a:t>Rapidité</a:t>
            </a:r>
            <a:endParaRPr lang="fr-FR" dirty="0"/>
          </a:p>
          <a:p>
            <a:pPr lvl="0"/>
            <a:r>
              <a:rPr lang="fr-FR" b="1" i="1" dirty="0"/>
              <a:t>Solidarité 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 descr="C:\Users\HP\Documents\PROGRAMME SHEM\PHOTOS EMA GOMA\PRUDENCE PHOTO\IMG_20180824_1227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6732"/>
            <a:ext cx="4513541" cy="412786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4</a:t>
            </a:fld>
            <a:endParaRPr lang="fr-FR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597C4-DD90-4C13-BAB8-386BAC573141}" type="datetime1">
              <a:rPr lang="fr-FR" smtClean="0"/>
              <a:t>22/03/2023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6576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478302"/>
            <a:ext cx="8596668" cy="85813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fr-FR" sz="2000" b="1" dirty="0"/>
              <a:t>F. </a:t>
            </a:r>
            <a:r>
              <a:rPr lang="fr-FR" sz="2700" b="1" dirty="0">
                <a:solidFill>
                  <a:srgbClr val="00B0F0"/>
                </a:solidFill>
              </a:rPr>
              <a:t>Perspectives et recommandations (ONG vers SHEM – SHEM vers les partenaires) </a:t>
            </a:r>
            <a:br>
              <a:rPr lang="fr-FR" sz="2000" dirty="0"/>
            </a:br>
            <a:br>
              <a:rPr lang="fr-FR" sz="2000" dirty="0"/>
            </a:br>
            <a:br>
              <a:rPr lang="fr-FR" sz="2000" dirty="0"/>
            </a:b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448972"/>
            <a:ext cx="8596668" cy="488149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>
                <a:solidFill>
                  <a:srgbClr val="00B0F0"/>
                </a:solidFill>
              </a:rPr>
              <a:t>1°) Perspectives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Organiser un atelier de restitution des résultats du rapport aux partenaires internationaux, nationaux et locaux à Goma;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Concevoir des actions concrètes sous forme d’un « projet » pour faire face au problème des enfants récidives au Nord Kivu;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Faire le plaidoyers à tous les niveaux pour le financement du projet. </a:t>
            </a:r>
            <a:endParaRPr lang="fr-FR" sz="1400" dirty="0"/>
          </a:p>
          <a:p>
            <a:pPr marL="0" indent="0">
              <a:buNone/>
            </a:pPr>
            <a:r>
              <a:rPr lang="fr-FR" sz="2000" b="1" dirty="0">
                <a:solidFill>
                  <a:srgbClr val="00B0F0"/>
                </a:solidFill>
              </a:rPr>
              <a:t>2°) Recommandations : </a:t>
            </a:r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a) </a:t>
            </a:r>
            <a:r>
              <a:rPr lang="fr-FR" dirty="0">
                <a:solidFill>
                  <a:srgbClr val="0070C0"/>
                </a:solidFill>
              </a:rPr>
              <a:t>Des </a:t>
            </a:r>
            <a:r>
              <a:rPr lang="fr-FR" dirty="0" err="1">
                <a:solidFill>
                  <a:srgbClr val="0070C0"/>
                </a:solidFill>
              </a:rPr>
              <a:t>ONGs</a:t>
            </a:r>
            <a:r>
              <a:rPr lang="fr-FR" dirty="0">
                <a:solidFill>
                  <a:srgbClr val="0070C0"/>
                </a:solidFill>
              </a:rPr>
              <a:t> vers SHEM</a:t>
            </a:r>
          </a:p>
          <a:p>
            <a:pPr>
              <a:buFontTx/>
              <a:buChar char="-"/>
            </a:pPr>
            <a:r>
              <a:rPr lang="fr-FR" b="1" i="1" u="sng" dirty="0">
                <a:solidFill>
                  <a:srgbClr val="0070C0"/>
                </a:solidFill>
              </a:rPr>
              <a:t>AHPVEO</a:t>
            </a:r>
            <a:r>
              <a:rPr lang="fr-FR" dirty="0"/>
              <a:t>: Que SHEM mobilise les fonds pour appuyer les Associations qui prennent en charge les enfants marginalisés;</a:t>
            </a:r>
          </a:p>
          <a:p>
            <a:pPr>
              <a:buFontTx/>
              <a:buChar char="-"/>
            </a:pPr>
            <a:r>
              <a:rPr lang="fr-FR" b="1" i="1" u="sng" dirty="0">
                <a:solidFill>
                  <a:srgbClr val="0070C0"/>
                </a:solidFill>
              </a:rPr>
              <a:t>CAJED</a:t>
            </a:r>
            <a:r>
              <a:rPr lang="fr-FR" dirty="0"/>
              <a:t>: Que SHEM mette en place des stratégies qui attaquent les causes de ce phénomène et non les causes. 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40</a:t>
            </a:fld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E46C-F008-4250-B4FE-6C33960FA079}" type="datetime1">
              <a:rPr lang="fr-FR" smtClean="0"/>
              <a:t>22/03/2023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3913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448972"/>
            <a:ext cx="8596668" cy="488149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b="1" u="sng" dirty="0">
                <a:solidFill>
                  <a:srgbClr val="0070C0"/>
                </a:solidFill>
              </a:rPr>
              <a:t>CHILDREN VOICE</a:t>
            </a:r>
            <a:r>
              <a:rPr lang="fr-FR" dirty="0"/>
              <a:t>: Que SHEM adopte une autre approche pour l’encadrement et réinsertion des enfants à fin d’éviter cette situation des récidives;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b="1" u="sng" dirty="0">
                <a:solidFill>
                  <a:srgbClr val="0070C0"/>
                </a:solidFill>
              </a:rPr>
              <a:t>DON BOSCO</a:t>
            </a:r>
            <a:r>
              <a:rPr lang="fr-FR" dirty="0"/>
              <a:t>: Que SHEM initie des actions qui touchent les familles des enfants récidives;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dirty="0"/>
              <a:t>                           Que SHEM mobilise des moyens pour faire l’accompagnement psycho social des enfants récidives.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b="1" u="sng" dirty="0">
                <a:solidFill>
                  <a:srgbClr val="0070C0"/>
                </a:solidFill>
              </a:rPr>
              <a:t>MIDEPHEOPS</a:t>
            </a:r>
            <a:r>
              <a:rPr lang="fr-FR" dirty="0"/>
              <a:t>: Que SHEM qui se lance dans ce travail des enfants marginalisés ne se limite pas à travailler sur les conséquences mais se focaliser sur les causes qui occasionnent cette situation.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41</a:t>
            </a:fld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B8A0-E638-4B8C-8232-DFCFCF0B1F9A}" type="datetime1">
              <a:rPr lang="fr-FR" smtClean="0"/>
              <a:t>22/03/2023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6002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448972"/>
            <a:ext cx="8596668" cy="488149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b="1" u="sng" dirty="0">
                <a:solidFill>
                  <a:srgbClr val="0070C0"/>
                </a:solidFill>
              </a:rPr>
              <a:t>PAMI</a:t>
            </a:r>
            <a:r>
              <a:rPr lang="fr-FR" dirty="0"/>
              <a:t>: Que SHEM organise une étude/analyse profonde à grande envergure au niveau de la Province  sur la problématique  des enfants marginalisés sur tous les plans en vue d’envisager des réponses à toutes les catégories de vulnérabilité;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dirty="0"/>
              <a:t>           Que SHEM collabore avec d’autres organisations (partenaires) qui encadrent les enfants marginalisés dans la ville de Goma et Province en général pour une bonne coordination des stratégies et actions envisagées;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b="1" u="sng" dirty="0">
                <a:solidFill>
                  <a:srgbClr val="0070C0"/>
                </a:solidFill>
              </a:rPr>
              <a:t>UPADERI</a:t>
            </a:r>
            <a:r>
              <a:rPr lang="fr-FR" dirty="0"/>
              <a:t>: Que SHEM rende disponible les fonds pouvant permettre aux familles des enfants vulnérables de répondre aux problèmes socio économiques dans les ménages. </a:t>
            </a:r>
          </a:p>
          <a:p>
            <a:pPr>
              <a:buFontTx/>
              <a:buChar char="-"/>
            </a:pPr>
            <a:endParaRPr lang="fr-FR" dirty="0"/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42</a:t>
            </a:fld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62801-5DC0-431B-AC71-6CD71E16A405}" type="datetime1">
              <a:rPr lang="fr-FR" smtClean="0"/>
              <a:t>22/03/2023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271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448972"/>
            <a:ext cx="8596668" cy="488149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0070C0"/>
                </a:solidFill>
              </a:rPr>
              <a:t>b) Recommandations de SHEM vers les ONG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rgbClr val="0070C0"/>
                </a:solidFill>
              </a:rPr>
              <a:t>A la Division Provinciale des Affaires sociales:</a:t>
            </a:r>
          </a:p>
          <a:p>
            <a:r>
              <a:rPr lang="fr-FR" dirty="0"/>
              <a:t>Plaider en faveur de l’Organisation SHEM pour le financement des projets relatifs à l’encadrement et à la réinsertion des enfants marginalisés (récidives) dans leurs familles;</a:t>
            </a:r>
          </a:p>
          <a:p>
            <a:r>
              <a:rPr lang="fr-FR" dirty="0"/>
              <a:t>Accompagner l’Organisation SHEM dans la réalisation de ses activités visant la protection des enfants marginalisés  (récidives) au Nord Kivu.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rgbClr val="0070C0"/>
                </a:solidFill>
              </a:rPr>
              <a:t>Aux partenaires internationaux  ( UNICEF, HCR, WAR CHILD, SAVE THE C)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Appuyer les actions de  l’Organisation SHEM qui visent l’encadrement et la réinsertion des enfants récidives au Nord Kivu;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Orienter d’autres partenaires auprès de l’Organisation SHEM pour l’appuie et renforcement Institutionnels de cette dernière.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43</a:t>
            </a:fld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FDAF-0F91-4D6B-A455-649CA153B65F}" type="datetime1">
              <a:rPr lang="fr-FR" smtClean="0"/>
              <a:t>22/03/2023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9764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393895"/>
            <a:ext cx="8596668" cy="593656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b) </a:t>
            </a:r>
            <a:r>
              <a:rPr lang="fr-FR" b="1" dirty="0">
                <a:solidFill>
                  <a:srgbClr val="0070C0"/>
                </a:solidFill>
              </a:rPr>
              <a:t>Recommandations de SHEM vers les ONG  (suite)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rgbClr val="0070C0"/>
                </a:solidFill>
              </a:rPr>
              <a:t>Aux ONG qui encadrent les enfants marginalisés à Goma:</a:t>
            </a:r>
          </a:p>
          <a:p>
            <a:r>
              <a:rPr lang="fr-FR" dirty="0"/>
              <a:t>Assurer un meilleur encadrement aux enfants marginalisés pour prévenir toutes les déviations récidives dans la rue;</a:t>
            </a:r>
          </a:p>
          <a:p>
            <a:r>
              <a:rPr lang="fr-FR" dirty="0"/>
              <a:t>De faire le suivi à domicile des enfants jadis réinsérés dans les familles pour se rassurer de leur stabilité et adaptation sociale.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rgbClr val="0070C0"/>
                </a:solidFill>
              </a:rPr>
              <a:t>Aux familles des enfants récidives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De jouer pleinement leur rôle des parents en faveur des enfants pour éviter que ces derniers retournent dans la rue;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D’accepter les enfants dans les ménages une fois réinsérés ou réunifier par les Organisations.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rgbClr val="0070C0"/>
                </a:solidFill>
              </a:rPr>
              <a:t>Aux enfants récidives 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D’accepter de vivre dans leurs familles malgré les conditions socioéconomique;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D’éviter la mauvaise camaraderie qui les influence à fréquenter la rue et vivre dans la situation de marginalité.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44</a:t>
            </a:fld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A912-5693-48F2-90E0-E459B42E4690}" type="datetime1">
              <a:rPr lang="fr-FR" smtClean="0"/>
              <a:t>22/03/2023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7575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393895"/>
            <a:ext cx="8596668" cy="593656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>
                <a:solidFill>
                  <a:schemeClr val="tx2"/>
                </a:solidFill>
              </a:rPr>
              <a:t>Nous arrivons au terme de ce travail d’analyse de la situation des enfants marginalisés réalisé dans la ville de Goma.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dirty="0">
                <a:solidFill>
                  <a:schemeClr val="tx2"/>
                </a:solidFill>
              </a:rPr>
              <a:t>Pour parvenir aux résultats de cette étude, nous avons fait recours à la méthode qualitative et quantitative. Nous avons fait recours au logiciel SPSS et Word pour analyser les données et parvenir à ce rapport.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dirty="0">
                <a:solidFill>
                  <a:schemeClr val="tx2"/>
                </a:solidFill>
              </a:rPr>
              <a:t>Après l’enquête, l’analyse des données, nous avons abouti aux résultats selon lesquels: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2"/>
                </a:solidFill>
              </a:rPr>
              <a:t>La responsabilité de la situation récidive des enfants est causée par un mauvais encadrement des enfants dans les centres; l’instabilité socioéconomique dans les familles des enfants marginalisés et en dernier lieu aux enfants eux-mêmes.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45</a:t>
            </a:fld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D50BD-9261-4035-987D-CF36F3C28B1D}" type="datetime1">
              <a:rPr lang="fr-FR" smtClean="0"/>
              <a:t>22/03/2023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4991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393895"/>
            <a:ext cx="8596668" cy="593656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fr-FR" dirty="0">
                <a:solidFill>
                  <a:schemeClr val="tx2"/>
                </a:solidFill>
              </a:rPr>
              <a:t>En plus de cela, nous avons constaté que la situation des « enfants récidives » dans la ville de Goma est une réalité et les organisations qui interviennent dans le secteur de protection des enfants les reconnaissent.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dirty="0">
                <a:solidFill>
                  <a:schemeClr val="tx2"/>
                </a:solidFill>
              </a:rPr>
              <a:t>D'ailleurs, selon les organisations qui ont participé à cette étude,  beaucoup d’interventions s’orientent pour faire face aux conséquences au lieu de faire face aux causes du problème.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dirty="0">
                <a:solidFill>
                  <a:schemeClr val="tx2"/>
                </a:solidFill>
              </a:rPr>
              <a:t>En somme, nous présentons nos remerciements à toutes les organisations qui de près ou de loin ont participé à ce travail.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dirty="0">
                <a:solidFill>
                  <a:schemeClr val="tx2"/>
                </a:solidFill>
              </a:rPr>
              <a:t>Nos remerciements s’adressent également à toutes les familles des enfants marginalisés et les enfants récidives qui, malgré leur situation avaient accepté de participer à cette étude.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dirty="0">
                <a:solidFill>
                  <a:schemeClr val="tx2"/>
                </a:solidFill>
              </a:rPr>
              <a:t>Nous estimons que ce rapport ne va pas passer à l’inaperçu des tous les partenaires qui interviennent dans le secteur d’encadrement et de réinsertion des enfants marginalisés.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46</a:t>
            </a:fld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594D9-C6E2-4BAD-87D3-C3277D5A3365}" type="datetime1">
              <a:rPr lang="fr-FR" smtClean="0"/>
              <a:t>22/03/2023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1951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:\Users\USER\Documents\PROGRAMME HUMANITAIRE PHILIPPE\Logo  SHEM\LOGO O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039" y="1362616"/>
            <a:ext cx="575945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477820"/>
            <a:ext cx="8596668" cy="5394248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sz="2400" dirty="0">
                <a:solidFill>
                  <a:srgbClr val="92D050"/>
                </a:solidFill>
              </a:rPr>
              <a:t>N</a:t>
            </a:r>
            <a:r>
              <a:rPr lang="fr-FR" sz="2400" b="1" dirty="0">
                <a:solidFill>
                  <a:srgbClr val="92D050"/>
                </a:solidFill>
              </a:rPr>
              <a:t>OUS VOUS REMERCIONS POUR LA  PARTICIPATION A CETTE ETUDE</a:t>
            </a:r>
          </a:p>
          <a:p>
            <a:pPr marL="0" indent="0" algn="ctr">
              <a:buNone/>
            </a:pPr>
            <a:r>
              <a:rPr lang="fr-FR" sz="1200" b="1" dirty="0"/>
              <a:t>Pour tout contacts: </a:t>
            </a:r>
          </a:p>
          <a:p>
            <a:pPr marL="0" lvl="0" indent="0" algn="ctr">
              <a:buNone/>
            </a:pPr>
            <a:r>
              <a:rPr lang="fr-FR" altLang="fr-FR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fr-FR" altLang="fr-FR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fr-FR" altLang="fr-FR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fr-FR" altLang="fr-FR" sz="1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fr-FR" altLang="fr-FR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+ 243 994596990 - +243810082900 +243 990098917</a:t>
            </a:r>
            <a:endParaRPr lang="fr-FR" altLang="fr-FR" sz="12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lvl="0" indent="0" algn="ctr">
              <a:buNone/>
            </a:pPr>
            <a:r>
              <a:rPr lang="fr-FR" altLang="fr-FR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– mail : </a:t>
            </a:r>
            <a:r>
              <a:rPr lang="fr-FR" altLang="fr-FR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shemrdcongo@gmail.com</a:t>
            </a:r>
            <a:r>
              <a:rPr lang="fr-FR" altLang="fr-FR" sz="1200" dirty="0">
                <a:solidFill>
                  <a:srgbClr val="002060"/>
                </a:solidFill>
              </a:rPr>
              <a:t> </a:t>
            </a:r>
          </a:p>
          <a:p>
            <a:pPr marL="0" lvl="0" indent="0" algn="ctr">
              <a:buNone/>
            </a:pPr>
            <a:r>
              <a:rPr lang="fr-FR" altLang="fr-FR" sz="1200" dirty="0">
                <a:solidFill>
                  <a:srgbClr val="002060"/>
                </a:solidFill>
                <a:latin typeface="Arial" panose="020B0604020202020204" pitchFamily="34" charset="0"/>
              </a:rPr>
              <a:t>Site web: </a:t>
            </a:r>
            <a:r>
              <a:rPr lang="fr-FR" altLang="fr-FR" sz="1200" dirty="0">
                <a:solidFill>
                  <a:srgbClr val="002060"/>
                </a:solidFill>
                <a:latin typeface="Arial" panose="020B0604020202020204" pitchFamily="34" charset="0"/>
                <a:hlinkClick r:id="rId4"/>
              </a:rPr>
              <a:t>www.shemrdcongo.net</a:t>
            </a:r>
            <a:endParaRPr lang="fr-FR" altLang="fr-FR" sz="12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lvl="0" indent="0" algn="ctr">
              <a:buNone/>
            </a:pPr>
            <a:endParaRPr lang="fr-FR" altLang="fr-FR" sz="12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fr-FR" sz="2400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003634" y="87463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Moins 4"/>
          <p:cNvSpPr/>
          <p:nvPr/>
        </p:nvSpPr>
        <p:spPr>
          <a:xfrm>
            <a:off x="821446" y="6080250"/>
            <a:ext cx="7559040" cy="99060"/>
          </a:xfrm>
          <a:prstGeom prst="mathMinu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362616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47</a:t>
            </a:fld>
            <a:endParaRPr lang="fr-FR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81DA-1C1E-4927-B23F-8F4F83E7AA64}" type="datetime1">
              <a:rPr lang="fr-FR" smtClean="0"/>
              <a:t>22/03/2023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355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4765" y="541675"/>
            <a:ext cx="8725989" cy="4581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lphaUcPeriod"/>
              <a:tabLst>
                <a:tab pos="864870" algn="l"/>
              </a:tabLst>
            </a:pPr>
            <a:r>
              <a:rPr lang="fr-FR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 OBJECTIFS 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864870" algn="l"/>
              </a:tabLst>
            </a:pP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parvenir à notre vision, l’Organisation SHEM s’assigne les objectifs opérationnels suivants :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864870" algn="l"/>
              </a:tabLst>
            </a:pP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Protéger les enfants et les femmes contre toute forme des violences qui exposent leur avenir au sein de la communauté (violences sexuelles, domestiques, scolaires,) ;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864870" algn="l"/>
              </a:tabLst>
            </a:pP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Mettre en place les mécanismes holistiques pour assurer une réinsertion et réintégration des enfants marginalisés dans leurs familles et communautés respectives ;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864870" algn="l"/>
              </a:tabLst>
            </a:pP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Assurer la prise en charge et l’encadrement des enfants orphelins des mères à la naissance en vue de contribuer à leur croissance et stabilité sociale dans leurs familles ;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864870" algn="l"/>
              </a:tabLst>
            </a:pP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Assurer la protection infantile et maternelles à la naissance en initiant les actions de promotion de la santé de la reproduction ;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864870" algn="l"/>
              </a:tabLst>
            </a:pP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Créer un cadre idéal et approprié pour l’encadrement holistique des enfants et orientation des familles disloquées et en situation difficile au niveau de la communauté ;</a:t>
            </a:r>
            <a:endParaRPr lang="fr-F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864870" algn="l"/>
              </a:tabLst>
            </a:pPr>
            <a:r>
              <a:rPr lang="fr-F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Initier les activités génératrices de revenus pour le relèvement socio-économique des personnes marginalisées et auto promotion de l’Organisation SHEM. 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5</a:t>
            </a:fld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DBAD-734F-440C-99A9-BC5EEE40F1ED}" type="datetime1">
              <a:rPr lang="fr-FR" smtClean="0"/>
              <a:t>22/03/2023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61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4583" y="1123221"/>
            <a:ext cx="8490857" cy="5228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lphaUcPeriod"/>
              <a:tabLst>
                <a:tab pos="864870" algn="l"/>
              </a:tabLst>
            </a:pPr>
            <a:r>
              <a:rPr lang="fr-FR" sz="1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NOS CIBLES</a:t>
            </a:r>
            <a:endParaRPr lang="fr-F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864870" algn="l"/>
              </a:tabLst>
            </a:pPr>
            <a:r>
              <a:rPr lang="fr-FR" sz="1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Pour le programme Humanitaire, l’Organisation SHEM cible :</a:t>
            </a:r>
            <a:endParaRPr lang="fr-F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alibri Light" panose="020F0302020204030204" pitchFamily="34" charset="0"/>
              <a:buChar char="-"/>
              <a:tabLst>
                <a:tab pos="864870" algn="l"/>
              </a:tabLst>
            </a:pPr>
            <a:r>
              <a:rPr lang="fr-FR" sz="1400" dirty="0">
                <a:ea typeface="Calibri" panose="020F0502020204030204" pitchFamily="34" charset="0"/>
                <a:cs typeface="Arial" panose="020B0604020202020204" pitchFamily="34" charset="0"/>
              </a:rPr>
              <a:t>Les enfants orphelins de mère à la naissance (EOMEN)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alibri Light" panose="020F0302020204030204" pitchFamily="34" charset="0"/>
              <a:buChar char="-"/>
              <a:tabLst>
                <a:tab pos="864870" algn="l"/>
              </a:tabLst>
            </a:pPr>
            <a:r>
              <a:rPr lang="fr-FR" sz="1400" dirty="0">
                <a:ea typeface="Calibri" panose="020F0502020204030204" pitchFamily="34" charset="0"/>
                <a:cs typeface="Arial" panose="020B0604020202020204" pitchFamily="34" charset="0"/>
              </a:rPr>
              <a:t>Les enfants récidivistes (Réinsérés et réintégrés par les ONG)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lphaUcPeriod"/>
              <a:tabLst>
                <a:tab pos="864870" algn="l"/>
              </a:tabLst>
            </a:pPr>
            <a:r>
              <a:rPr lang="fr-FR" sz="1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NOS ATOUTS </a:t>
            </a:r>
            <a:endParaRPr lang="fr-F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864870" algn="l"/>
              </a:tabLst>
            </a:pPr>
            <a:r>
              <a:rPr lang="fr-FR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    L’Organisation SHEM reconnait ses atouts ci-après :</a:t>
            </a:r>
            <a:endParaRPr lang="fr-F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alibri Light" panose="020F0302020204030204" pitchFamily="34" charset="0"/>
              <a:buChar char="-"/>
              <a:tabLst>
                <a:tab pos="864870" algn="l"/>
              </a:tabLst>
            </a:pPr>
            <a:r>
              <a:rPr lang="fr-FR" sz="1400" dirty="0">
                <a:ea typeface="Calibri" panose="020F0502020204030204" pitchFamily="34" charset="0"/>
                <a:cs typeface="Arial" panose="020B0604020202020204" pitchFamily="34" charset="0"/>
              </a:rPr>
              <a:t>Capacité de mobilisation des fonds pour l’auto financement des activités humanitaires   et renforcement du cadre Institutionnel 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alibri Light" panose="020F0302020204030204" pitchFamily="34" charset="0"/>
              <a:buChar char="-"/>
              <a:tabLst>
                <a:tab pos="864870" algn="l"/>
              </a:tabLst>
            </a:pPr>
            <a:r>
              <a:rPr lang="fr-FR" sz="1400" dirty="0">
                <a:ea typeface="Calibri" panose="020F0502020204030204" pitchFamily="34" charset="0"/>
                <a:cs typeface="Arial" panose="020B0604020202020204" pitchFamily="34" charset="0"/>
              </a:rPr>
              <a:t>Personnel comptent et multi disciplinaire 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alibri Light" panose="020F0302020204030204" pitchFamily="34" charset="0"/>
              <a:buChar char="-"/>
              <a:tabLst>
                <a:tab pos="864870" algn="l"/>
              </a:tabLst>
            </a:pPr>
            <a:r>
              <a:rPr lang="fr-FR" sz="1400" dirty="0">
                <a:ea typeface="Calibri" panose="020F0502020204030204" pitchFamily="34" charset="0"/>
                <a:cs typeface="Arial" panose="020B0604020202020204" pitchFamily="34" charset="0"/>
              </a:rPr>
              <a:t>Connaissance de la Province du Sud &amp; Nord Kivu 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200"/>
              <a:buFont typeface="+mj-lt"/>
              <a:buAutoNum type="alphaUcPeriod"/>
            </a:pPr>
            <a:r>
              <a:rPr lang="fr-FR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NOS PARTENAIRES</a:t>
            </a:r>
            <a:endParaRPr lang="fr-F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alibri Light" panose="020F0302020204030204" pitchFamily="34" charset="0"/>
              <a:buChar char="-"/>
              <a:tabLst>
                <a:tab pos="864870" algn="l"/>
              </a:tabLst>
            </a:pPr>
            <a:r>
              <a:rPr lang="fr-FR" sz="1400" dirty="0">
                <a:ea typeface="Calibri" panose="020F0502020204030204" pitchFamily="34" charset="0"/>
                <a:cs typeface="Arial" panose="020B0604020202020204" pitchFamily="34" charset="0"/>
              </a:rPr>
              <a:t>La Division Provinciale des Affaires sociales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alibri Light" panose="020F0302020204030204" pitchFamily="34" charset="0"/>
              <a:buChar char="-"/>
              <a:tabLst>
                <a:tab pos="864870" algn="l"/>
              </a:tabLst>
            </a:pPr>
            <a:r>
              <a:rPr lang="fr-FR" sz="1400" dirty="0">
                <a:ea typeface="Calibri" panose="020F0502020204030204" pitchFamily="34" charset="0"/>
                <a:cs typeface="Arial" panose="020B0604020202020204" pitchFamily="34" charset="0"/>
              </a:rPr>
              <a:t>Le Ministère du Genre, famille et enfants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alibri Light" panose="020F0302020204030204" pitchFamily="34" charset="0"/>
              <a:buChar char="-"/>
              <a:tabLst>
                <a:tab pos="864870" algn="l"/>
              </a:tabLst>
            </a:pPr>
            <a:r>
              <a:rPr lang="fr-FR" sz="1400" dirty="0">
                <a:ea typeface="Calibri" panose="020F0502020204030204" pitchFamily="34" charset="0"/>
                <a:cs typeface="Arial" panose="020B0604020202020204" pitchFamily="34" charset="0"/>
              </a:rPr>
              <a:t>Maison AFRICOM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alibri Light" panose="020F0302020204030204" pitchFamily="34" charset="0"/>
              <a:buChar char="-"/>
              <a:tabLst>
                <a:tab pos="864870" algn="l"/>
              </a:tabLst>
            </a:pPr>
            <a:r>
              <a:rPr lang="fr-FR" sz="1400" dirty="0">
                <a:ea typeface="Calibri" panose="020F0502020204030204" pitchFamily="34" charset="0"/>
                <a:cs typeface="Arial" panose="020B0604020202020204" pitchFamily="34" charset="0"/>
              </a:rPr>
              <a:t>Maison de communication Airtel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Calibri Light" panose="020F0302020204030204" pitchFamily="34" charset="0"/>
              <a:buChar char="-"/>
              <a:tabLst>
                <a:tab pos="864870" algn="l"/>
              </a:tabLst>
            </a:pPr>
            <a:r>
              <a:rPr lang="fr-FR" sz="1400" dirty="0">
                <a:ea typeface="Calibri" panose="020F0502020204030204" pitchFamily="34" charset="0"/>
                <a:cs typeface="Arial" panose="020B0604020202020204" pitchFamily="34" charset="0"/>
              </a:rPr>
              <a:t>Maison de communication </a:t>
            </a:r>
            <a:r>
              <a:rPr lang="fr-FR" sz="1400" dirty="0" err="1">
                <a:ea typeface="Calibri" panose="020F0502020204030204" pitchFamily="34" charset="0"/>
                <a:cs typeface="Arial" panose="020B0604020202020204" pitchFamily="34" charset="0"/>
              </a:rPr>
              <a:t>Tigo</a:t>
            </a:r>
            <a:endParaRPr lang="fr-FR" sz="1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6</a:t>
            </a:fld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F8C2-A12C-471A-B514-999D049AB317}" type="datetime1">
              <a:rPr lang="fr-FR" smtClean="0"/>
              <a:t>22/03/2023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89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6503"/>
          </a:xfrm>
        </p:spPr>
        <p:txBody>
          <a:bodyPr/>
          <a:lstStyle/>
          <a:p>
            <a:r>
              <a:rPr lang="fr-FR" dirty="0"/>
              <a:t>III. APPROCHE METHODOLOGIQUE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476103"/>
            <a:ext cx="8596668" cy="480713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i="1" dirty="0">
                <a:solidFill>
                  <a:srgbClr val="00B050"/>
                </a:solidFill>
              </a:rPr>
              <a:t>Type d’étude:</a:t>
            </a:r>
          </a:p>
          <a:p>
            <a:pPr marL="0" indent="0" algn="just">
              <a:buNone/>
            </a:pPr>
            <a:r>
              <a:rPr lang="fr-FR" dirty="0"/>
              <a:t>Nous avons fait appel à deux types d’approches: </a:t>
            </a:r>
            <a:r>
              <a:rPr lang="fr-FR" i="1" u="sng" dirty="0">
                <a:solidFill>
                  <a:srgbClr val="7030A0"/>
                </a:solidFill>
              </a:rPr>
              <a:t>approche quantitative </a:t>
            </a:r>
            <a:r>
              <a:rPr lang="fr-FR" dirty="0"/>
              <a:t>et </a:t>
            </a:r>
            <a:r>
              <a:rPr lang="fr-FR" i="1" u="sng" dirty="0">
                <a:solidFill>
                  <a:srgbClr val="7030A0"/>
                </a:solidFill>
              </a:rPr>
              <a:t>approche qualitative</a:t>
            </a:r>
            <a:r>
              <a:rPr lang="fr-FR" dirty="0"/>
              <a:t>. </a:t>
            </a:r>
          </a:p>
          <a:p>
            <a:pPr marL="0" indent="0" algn="just">
              <a:buNone/>
            </a:pPr>
            <a:r>
              <a:rPr lang="fr-FR" i="1" dirty="0">
                <a:solidFill>
                  <a:srgbClr val="00B050"/>
                </a:solidFill>
              </a:rPr>
              <a:t>Population cible et échantillonnage:</a:t>
            </a:r>
          </a:p>
          <a:p>
            <a:pPr marL="0" indent="0" algn="just">
              <a:buNone/>
            </a:pPr>
            <a:r>
              <a:rPr lang="fr-FR" dirty="0"/>
              <a:t>Cette étude a ciblé trois catégories d’enquêtés: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100 Enfants récidives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100 Familles des enfants récidives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dirty="0"/>
              <a:t>10 Organisations qui encadrent les enfants dans les centres</a:t>
            </a:r>
            <a:endParaRPr lang="fr-FR" i="1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r>
              <a:rPr lang="fr-FR" dirty="0"/>
              <a:t>Nous avons considéré la population cible comme échantillon de cette étude.</a:t>
            </a:r>
          </a:p>
          <a:p>
            <a:pPr marL="0" indent="0" algn="just">
              <a:buNone/>
            </a:pPr>
            <a:r>
              <a:rPr lang="fr-FR" i="1" dirty="0">
                <a:solidFill>
                  <a:srgbClr val="00B050"/>
                </a:solidFill>
              </a:rPr>
              <a:t>Type d’échantillonnage:</a:t>
            </a:r>
          </a:p>
          <a:p>
            <a:pPr marL="0" indent="0" algn="just">
              <a:buNone/>
            </a:pPr>
            <a:r>
              <a:rPr lang="fr-FR" dirty="0"/>
              <a:t>Pour parvenir à nos enquêtés sur terrain, nous nous sommes servis de l’échantillonnage du type « </a:t>
            </a:r>
            <a:r>
              <a:rPr lang="fr-FR" dirty="0">
                <a:solidFill>
                  <a:srgbClr val="00B050"/>
                </a:solidFill>
              </a:rPr>
              <a:t>Boule de neige</a:t>
            </a:r>
            <a:r>
              <a:rPr lang="fr-FR" dirty="0"/>
              <a:t> ». Grâce aux orientations des différents enquêtés, nous sommes arrivés à retrouver d’autres enquêtés sur terrain.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7</a:t>
            </a:fld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8B33-B0E5-49D5-9595-6C8B3E3580DF}" type="datetime1">
              <a:rPr lang="fr-FR" smtClean="0"/>
              <a:t>22/03/2023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08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587829"/>
            <a:ext cx="8596668" cy="5982788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itchFamily="49" charset="0"/>
              <a:buChar char="o"/>
            </a:pPr>
            <a:r>
              <a:rPr lang="fr-FR" i="1" dirty="0">
                <a:solidFill>
                  <a:srgbClr val="00B050"/>
                </a:solidFill>
              </a:rPr>
              <a:t>Méthodes et techniques des collecte des données: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dirty="0"/>
              <a:t>Nous nous sommes servis de la méthode quantitative qui nous a permis de collecter les données auprès des enfants récidives et leurs familles par le biais d’un </a:t>
            </a:r>
            <a:r>
              <a:rPr lang="fr-FR" i="1" u="sng" dirty="0"/>
              <a:t>questionnaire d’enquête</a:t>
            </a:r>
            <a:r>
              <a:rPr lang="fr-FR" dirty="0"/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dirty="0"/>
              <a:t>La  méthode qualitative, nous a permis de collecter les données auprès des Organisations qui encadrent les enfants par le biais d’</a:t>
            </a:r>
            <a:r>
              <a:rPr lang="fr-FR" i="1" u="sng" dirty="0"/>
              <a:t>un guide d’interview</a:t>
            </a:r>
            <a:r>
              <a:rPr lang="fr-FR" dirty="0"/>
              <a:t>. </a:t>
            </a:r>
          </a:p>
          <a:p>
            <a:pPr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fr-FR" i="1" dirty="0">
                <a:solidFill>
                  <a:srgbClr val="00B050"/>
                </a:solidFill>
              </a:rPr>
              <a:t>Déroulement de l’enquête</a:t>
            </a:r>
            <a:r>
              <a:rPr lang="fr-FR" dirty="0"/>
              <a:t>: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dirty="0"/>
              <a:t>L’enquête s’est déroulée dans la ville de Goma. Pour sa réalisation, nous avons recruté 5 enquêteurs qualifiés et expérimentés en la matière. Nous avons commencé par l’identification et enquête des enfants récidives, puis l’enquête ménage concomitamment aux interviews avec les membres  des  Organisations. </a:t>
            </a:r>
          </a:p>
          <a:p>
            <a:pPr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fr-FR" i="1" dirty="0">
                <a:solidFill>
                  <a:srgbClr val="00B050"/>
                </a:solidFill>
              </a:rPr>
              <a:t>Traitement et analyse des données: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dirty="0">
                <a:solidFill>
                  <a:schemeClr val="tx1"/>
                </a:solidFill>
              </a:rPr>
              <a:t>Trois logiciels nous ont permis d’analyser et de traiter les données obtenues sur terrain: il s’agit du logiciel SPSS, Word et Excel.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8</a:t>
            </a:fld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FD0A-86D5-42C7-9FC1-6DE8CA8951AF}" type="datetime1">
              <a:rPr lang="fr-FR" smtClean="0"/>
              <a:t>22/03/2023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858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561703"/>
            <a:ext cx="8596668" cy="5904411"/>
          </a:xfrm>
        </p:spPr>
        <p:txBody>
          <a:bodyPr/>
          <a:lstStyle/>
          <a:p>
            <a:pPr marL="0" indent="0">
              <a:buNone/>
            </a:pPr>
            <a:r>
              <a:rPr lang="fr-FR" i="1" dirty="0">
                <a:solidFill>
                  <a:srgbClr val="00B050"/>
                </a:solidFill>
              </a:rPr>
              <a:t>Considération d’ordre éthique: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dirty="0">
                <a:solidFill>
                  <a:schemeClr val="tx1"/>
                </a:solidFill>
              </a:rPr>
              <a:t>La recherche s’est déroulée dans le strict respect de l’ordre éthique et des valeurs locales et universelles des droits de l’homme. A cet effet, nous avons pris en compte des valeurs éthiques ci après: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fr-FR" dirty="0">
                <a:solidFill>
                  <a:schemeClr val="tx1"/>
                </a:solidFill>
              </a:rPr>
              <a:t>L’anonymat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fr-FR" dirty="0">
                <a:solidFill>
                  <a:schemeClr val="tx1"/>
                </a:solidFill>
              </a:rPr>
              <a:t>La confidentialité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fr-FR" dirty="0">
                <a:solidFill>
                  <a:schemeClr val="tx1"/>
                </a:solidFill>
              </a:rPr>
              <a:t>La liberté d’expression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dirty="0">
                <a:solidFill>
                  <a:schemeClr val="tx1"/>
                </a:solidFill>
              </a:rPr>
              <a:t>Pour ce faire, les enquêteurs ont été formés en conséquence pour le respect de ces principes.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84FF-72AB-4A45-AA44-2FF3D1BEABE5}" type="slidenum">
              <a:rPr lang="fr-FR" smtClean="0"/>
              <a:t>9</a:t>
            </a:fld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8339-9504-46BB-8A48-8024F4B46B6D}" type="datetime1">
              <a:rPr lang="fr-FR" smtClean="0"/>
              <a:t>22/03/2023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37315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1694</TotalTime>
  <Words>4409</Words>
  <Application>Microsoft Office PowerPoint</Application>
  <PresentationFormat>Grand écran</PresentationFormat>
  <Paragraphs>656</Paragraphs>
  <Slides>47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57" baseType="lpstr">
      <vt:lpstr>Arial</vt:lpstr>
      <vt:lpstr>Arial Black</vt:lpstr>
      <vt:lpstr>Arial Narrow</vt:lpstr>
      <vt:lpstr>Calibri</vt:lpstr>
      <vt:lpstr>Calibri Light</vt:lpstr>
      <vt:lpstr>Courier New</vt:lpstr>
      <vt:lpstr>Trebuchet MS</vt:lpstr>
      <vt:lpstr>Wingdings</vt:lpstr>
      <vt:lpstr>Wingdings 3</vt:lpstr>
      <vt:lpstr>Facette</vt:lpstr>
      <vt:lpstr>Présentation PowerPoint</vt:lpstr>
      <vt:lpstr> PLAN DU RAPPORT </vt:lpstr>
      <vt:lpstr>I. CONTEXTE ET JUSTIFICATION </vt:lpstr>
      <vt:lpstr>II. PRESENTATION DE L’ORGANISATION « Solidarité Humanitaire pour les Enfants Marginalisés », SHEM </vt:lpstr>
      <vt:lpstr>Présentation PowerPoint</vt:lpstr>
      <vt:lpstr>Présentation PowerPoint</vt:lpstr>
      <vt:lpstr>III. APPROCHE METHODOLOGIQUE</vt:lpstr>
      <vt:lpstr>Présentation PowerPoint</vt:lpstr>
      <vt:lpstr>Présentation PowerPoint</vt:lpstr>
      <vt:lpstr>IV. PRESENTATION DES RESULTATS</vt:lpstr>
      <vt:lpstr>Présentation PowerPoint</vt:lpstr>
      <vt:lpstr>Présentation PowerPoint</vt:lpstr>
      <vt:lpstr>Présentation PowerPoint</vt:lpstr>
      <vt:lpstr>Présentation PowerPoint</vt:lpstr>
      <vt:lpstr>Occupation actuelle des enfants:</vt:lpstr>
      <vt:lpstr>Niveau scolaire des enfants récidives</vt:lpstr>
      <vt:lpstr>Description des Kits reçus par l’enfant lors de la réinsertion</vt:lpstr>
      <vt:lpstr>Présentation PowerPoint</vt:lpstr>
      <vt:lpstr>Présentation PowerPoint</vt:lpstr>
      <vt:lpstr>Présentation PowerPoint</vt:lpstr>
      <vt:lpstr>Présentation PowerPoint</vt:lpstr>
      <vt:lpstr>B. Résultats des familles des enfants récidives </vt:lpstr>
      <vt:lpstr>Présentation PowerPoint</vt:lpstr>
      <vt:lpstr>Présentation PowerPoint</vt:lpstr>
      <vt:lpstr>Présentation PowerPoint</vt:lpstr>
      <vt:lpstr>Présence d’une occupation professionnelle dans les familles des ER:  69 % des familles des ER n’ont pas d’occupations professionnelles contre 31% qui en ont.  </vt:lpstr>
      <vt:lpstr>Présentation PowerPoint</vt:lpstr>
      <vt:lpstr>Accès au repas dans les familles des ER</vt:lpstr>
      <vt:lpstr>Présentation PowerPoint</vt:lpstr>
      <vt:lpstr>Présentation PowerPoint</vt:lpstr>
      <vt:lpstr>Présentation PowerPoint</vt:lpstr>
      <vt:lpstr>Suggestion des familles aux Organisations/Centres d’encadrement</vt:lpstr>
      <vt:lpstr>Suggestion des familles à l’Organisation SHEM</vt:lpstr>
      <vt:lpstr>D. Profil des organisations enquêtées</vt:lpstr>
      <vt:lpstr>Présentation des interviewers par l’Organisation</vt:lpstr>
      <vt:lpstr>Présentation PowerPoint</vt:lpstr>
      <vt:lpstr>Type d’encadrement des organisations aux familles</vt:lpstr>
      <vt:lpstr>E. Analyse des Forces, Faiblesses, Opportunités et Menaces (SWOT) de l’ONG SHEM pour faire face à la problématique des enfants récidives    </vt:lpstr>
      <vt:lpstr>E. Analyse des Forces, Faiblesses, Opportunités et Menaces (SWOT) de l’ONG SHEM pour faire face à la problématique des enfants récidives  (suite)   </vt:lpstr>
      <vt:lpstr>F. Perspectives et recommandations (ONG vers SHEM – SHEM vers les partenaires)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Hp</cp:lastModifiedBy>
  <cp:revision>114</cp:revision>
  <cp:lastPrinted>2018-10-08T10:17:23Z</cp:lastPrinted>
  <dcterms:created xsi:type="dcterms:W3CDTF">2018-10-01T05:53:16Z</dcterms:created>
  <dcterms:modified xsi:type="dcterms:W3CDTF">2023-03-22T11:30:50Z</dcterms:modified>
</cp:coreProperties>
</file>